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27/02/2012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BF3C00-320D-4ECA-8912-E1ABF2D030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27/02/2012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F4A17E-C105-4336-A3E4-B239C74DD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0F3452-8CEC-448C-A56D-4B94EDB36D0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  <p:sp>
        <p:nvSpPr>
          <p:cNvPr id="1638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509507-DAAB-438E-860F-65930EDF7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AFB1-3EEE-43CE-B9FC-0036B0DB95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7331536-FAE7-4756-84D6-24D52A828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A34F-39C8-4FC7-9025-0618B2F69A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27/02/2012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9BBF74-FB0F-4D8C-AB9A-BE488AE735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964A-7A9B-4ED1-883A-87CB57716C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1A90-7202-4FE7-98A2-5F352394E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54E1-F591-4559-B752-373640F6E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0DFA-9F9C-4591-ABF4-816A942AC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DB5B-7A5D-4610-B633-9543E5539B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27/02/2012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2DECA4-121E-4ADA-96E0-1658564CB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GB"/>
              <a:t>27/02/2012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7CAE408-8013-45BC-B19C-1704D91068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7.wav"/><Relationship Id="rId1" Type="http://schemas.openxmlformats.org/officeDocument/2006/relationships/audio" Target="../media/audio26.wav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ucy%20zhang\Desktop\sentence.wma" TargetMode="Externa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ucy%20zhang\Desktop\answers.wm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ucy%20zhang\Desktop\sentences%202.wma" TargetMode="Externa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ucy%20zhang\Desktop\answers%202.wm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30.wav"/><Relationship Id="rId7" Type="http://schemas.openxmlformats.org/officeDocument/2006/relationships/image" Target="../media/image48.jpeg"/><Relationship Id="rId2" Type="http://schemas.openxmlformats.org/officeDocument/2006/relationships/audio" Target="../media/audio29.wav"/><Relationship Id="rId1" Type="http://schemas.openxmlformats.org/officeDocument/2006/relationships/audio" Target="../media/audio28.wav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ucy%20zhang\Desktop\answers%203.wm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3.wav"/><Relationship Id="rId1" Type="http://schemas.openxmlformats.org/officeDocument/2006/relationships/audio" Target="../media/audio32.wav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8.png"/><Relationship Id="rId3" Type="http://schemas.openxmlformats.org/officeDocument/2006/relationships/audio" Target="../media/audio36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audio35.wav"/><Relationship Id="rId16" Type="http://schemas.openxmlformats.org/officeDocument/2006/relationships/image" Target="../media/image9.png"/><Relationship Id="rId1" Type="http://schemas.openxmlformats.org/officeDocument/2006/relationships/audio" Target="../media/audio34.wav"/><Relationship Id="rId6" Type="http://schemas.openxmlformats.org/officeDocument/2006/relationships/audio" Target="../media/audio39.wav"/><Relationship Id="rId11" Type="http://schemas.openxmlformats.org/officeDocument/2006/relationships/image" Target="../media/image30.wmf"/><Relationship Id="rId5" Type="http://schemas.openxmlformats.org/officeDocument/2006/relationships/audio" Target="../media/audio38.wav"/><Relationship Id="rId15" Type="http://schemas.openxmlformats.org/officeDocument/2006/relationships/image" Target="../media/image58.png"/><Relationship Id="rId10" Type="http://schemas.openxmlformats.org/officeDocument/2006/relationships/image" Target="../media/image28.wmf"/><Relationship Id="rId4" Type="http://schemas.openxmlformats.org/officeDocument/2006/relationships/audio" Target="../media/audio37.wav"/><Relationship Id="rId9" Type="http://schemas.openxmlformats.org/officeDocument/2006/relationships/image" Target="../media/image27.wmf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6.png"/><Relationship Id="rId5" Type="http://schemas.openxmlformats.org/officeDocument/2006/relationships/audio" Target="../media/audio5.wav"/><Relationship Id="rId10" Type="http://schemas.openxmlformats.org/officeDocument/2006/relationships/image" Target="../media/image5.wmf"/><Relationship Id="rId4" Type="http://schemas.openxmlformats.org/officeDocument/2006/relationships/audio" Target="../media/audio4.wav"/><Relationship Id="rId9" Type="http://schemas.openxmlformats.org/officeDocument/2006/relationships/image" Target="../media/image4.wmf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9.wav"/><Relationship Id="rId7" Type="http://schemas.openxmlformats.org/officeDocument/2006/relationships/image" Target="../media/image11.wmf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audio10.wav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ucy%20zhang\Desktop\color.wma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audio" Target="../media/audio13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jpeg"/><Relationship Id="rId2" Type="http://schemas.openxmlformats.org/officeDocument/2006/relationships/audio" Target="../media/audio12.wav"/><Relationship Id="rId16" Type="http://schemas.openxmlformats.org/officeDocument/2006/relationships/image" Target="../media/image9.png"/><Relationship Id="rId1" Type="http://schemas.openxmlformats.org/officeDocument/2006/relationships/audio" Target="../media/audio11.wav"/><Relationship Id="rId6" Type="http://schemas.openxmlformats.org/officeDocument/2006/relationships/audio" Target="../media/audio16.wav"/><Relationship Id="rId11" Type="http://schemas.openxmlformats.org/officeDocument/2006/relationships/image" Target="../media/image21.jpeg"/><Relationship Id="rId5" Type="http://schemas.openxmlformats.org/officeDocument/2006/relationships/audio" Target="../media/audio15.wav"/><Relationship Id="rId15" Type="http://schemas.openxmlformats.org/officeDocument/2006/relationships/image" Target="../media/image25.png"/><Relationship Id="rId10" Type="http://schemas.openxmlformats.org/officeDocument/2006/relationships/image" Target="../media/image20.wmf"/><Relationship Id="rId4" Type="http://schemas.openxmlformats.org/officeDocument/2006/relationships/audio" Target="../media/audio14.wav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13" Type="http://schemas.openxmlformats.org/officeDocument/2006/relationships/image" Target="../media/image5.wmf"/><Relationship Id="rId18" Type="http://schemas.openxmlformats.org/officeDocument/2006/relationships/image" Target="../media/image6.png"/><Relationship Id="rId26" Type="http://schemas.openxmlformats.org/officeDocument/2006/relationships/image" Target="../media/image38.png"/><Relationship Id="rId3" Type="http://schemas.openxmlformats.org/officeDocument/2006/relationships/audio" Target="../media/audio19.wav"/><Relationship Id="rId21" Type="http://schemas.openxmlformats.org/officeDocument/2006/relationships/image" Target="../media/image33.png"/><Relationship Id="rId7" Type="http://schemas.openxmlformats.org/officeDocument/2006/relationships/audio" Target="../media/audio23.wav"/><Relationship Id="rId12" Type="http://schemas.openxmlformats.org/officeDocument/2006/relationships/image" Target="../media/image26.jpeg"/><Relationship Id="rId17" Type="http://schemas.openxmlformats.org/officeDocument/2006/relationships/image" Target="../media/image30.wmf"/><Relationship Id="rId25" Type="http://schemas.openxmlformats.org/officeDocument/2006/relationships/image" Target="../media/image37.png"/><Relationship Id="rId2" Type="http://schemas.openxmlformats.org/officeDocument/2006/relationships/audio" Target="../media/audio18.wav"/><Relationship Id="rId16" Type="http://schemas.openxmlformats.org/officeDocument/2006/relationships/image" Target="../media/image29.wmf"/><Relationship Id="rId20" Type="http://schemas.openxmlformats.org/officeDocument/2006/relationships/image" Target="../media/image32.png"/><Relationship Id="rId1" Type="http://schemas.openxmlformats.org/officeDocument/2006/relationships/audio" Target="../media/audio17.wav"/><Relationship Id="rId6" Type="http://schemas.openxmlformats.org/officeDocument/2006/relationships/audio" Target="../media/audio22.wav"/><Relationship Id="rId11" Type="http://schemas.openxmlformats.org/officeDocument/2006/relationships/image" Target="../media/image8.png"/><Relationship Id="rId24" Type="http://schemas.openxmlformats.org/officeDocument/2006/relationships/image" Target="../media/image36.png"/><Relationship Id="rId5" Type="http://schemas.openxmlformats.org/officeDocument/2006/relationships/audio" Target="../media/audio21.wav"/><Relationship Id="rId15" Type="http://schemas.openxmlformats.org/officeDocument/2006/relationships/image" Target="../media/image28.wmf"/><Relationship Id="rId23" Type="http://schemas.openxmlformats.org/officeDocument/2006/relationships/image" Target="../media/image3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1.wmf"/><Relationship Id="rId4" Type="http://schemas.openxmlformats.org/officeDocument/2006/relationships/audio" Target="../media/audio20.wav"/><Relationship Id="rId9" Type="http://schemas.openxmlformats.org/officeDocument/2006/relationships/audio" Target="../media/audio25.wav"/><Relationship Id="rId14" Type="http://schemas.openxmlformats.org/officeDocument/2006/relationships/image" Target="../media/image27.wmf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cy zhang\AppData\Local\Microsoft\Windows\Temporary Internet Files\Content.IE5\JWJCOJP6\MP9004490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2653230" cy="28529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Lesson five</a:t>
            </a:r>
            <a:endParaRPr lang="en-GB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GB" smtClean="0"/>
              <a:t>Shopping </a:t>
            </a:r>
          </a:p>
        </p:txBody>
      </p:sp>
      <p:sp>
        <p:nvSpPr>
          <p:cNvPr id="1536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5CA917-11DD-4CF4-8AB5-7F5D1D3FD80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  <p:sp>
        <p:nvSpPr>
          <p:cNvPr id="1536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Buy and sell</a:t>
            </a:r>
            <a:endParaRPr lang="en-GB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                  mǎi        buy</a:t>
            </a:r>
            <a:br>
              <a:rPr lang="en-GB" smtClean="0"/>
            </a:br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                  mài        sell</a:t>
            </a:r>
          </a:p>
        </p:txBody>
      </p:sp>
      <p:pic>
        <p:nvPicPr>
          <p:cNvPr id="25603" name="Picture 2" descr="C:\Users\lucy zhang\AppData\Local\Microsoft\Windows\Temporary Internet Files\Content.IE5\JWJCOJP6\MC90028708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88913"/>
            <a:ext cx="317658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E2CEEE-C979-43D6-AC5B-38BE35AFDFF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  <p:sp>
        <p:nvSpPr>
          <p:cNvPr id="2560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92275" y="2205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92275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sentences</a:t>
            </a:r>
            <a:endParaRPr lang="en-GB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827088" y="1773238"/>
            <a:ext cx="7239000" cy="4846637"/>
          </a:xfrm>
        </p:spPr>
        <p:txBody>
          <a:bodyPr/>
          <a:lstStyle/>
          <a:p>
            <a:r>
              <a:rPr lang="en-GB" smtClean="0"/>
              <a:t>1. Wǒ mǎi kùzi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I buy trousers.</a:t>
            </a:r>
          </a:p>
          <a:p>
            <a:r>
              <a:rPr lang="en-GB" smtClean="0"/>
              <a:t>2. Wǒ bù mǎi shàngyī 。 </a:t>
            </a:r>
            <a:br>
              <a:rPr lang="en-GB" smtClean="0"/>
            </a:br>
            <a:r>
              <a:rPr lang="en-GB" smtClean="0"/>
              <a:t>    I do not buy tops.</a:t>
            </a:r>
          </a:p>
          <a:p>
            <a:r>
              <a:rPr lang="en-GB" smtClean="0"/>
              <a:t>3. Wǒ mǎi píngguǒ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I buy apples.</a:t>
            </a:r>
          </a:p>
          <a:p>
            <a:r>
              <a:rPr lang="en-GB" smtClean="0"/>
              <a:t>4. Wǒ bù mǎi xiāngjiāo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I do not buy bananas.</a:t>
            </a:r>
          </a:p>
        </p:txBody>
      </p:sp>
      <p:pic>
        <p:nvPicPr>
          <p:cNvPr id="26627" name="Picture 2" descr="C:\Users\lucy zhang\AppData\Local\Microsoft\Windows\Temporary Internet Files\Content.IE5\JWJCOJP6\MC90028708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8913"/>
            <a:ext cx="317658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0FEC6-C969-4344-9C20-1826A9B071C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  <p:sp>
        <p:nvSpPr>
          <p:cNvPr id="26630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8" name="sentenc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052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Can you say the sentences in Chinese?</a:t>
            </a:r>
            <a:endParaRPr lang="en-GB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 1. I buy strawberries.</a:t>
            </a:r>
          </a:p>
          <a:p>
            <a:endParaRPr lang="en-GB" smtClean="0"/>
          </a:p>
          <a:p>
            <a:r>
              <a:rPr lang="en-GB" smtClean="0"/>
              <a:t> 2. I do not buy grapes.</a:t>
            </a:r>
          </a:p>
          <a:p>
            <a:endParaRPr lang="en-GB" smtClean="0"/>
          </a:p>
          <a:p>
            <a:r>
              <a:rPr lang="en-GB" smtClean="0"/>
              <a:t> 3. I buy shoes.</a:t>
            </a:r>
          </a:p>
          <a:p>
            <a:endParaRPr lang="en-GB" smtClean="0"/>
          </a:p>
          <a:p>
            <a:r>
              <a:rPr lang="en-GB" smtClean="0"/>
              <a:t> 4. I do not buy hat.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ADA677-F138-4FD1-9215-0743AA5798D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  <p:sp>
        <p:nvSpPr>
          <p:cNvPr id="2765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Check your answers</a:t>
            </a:r>
            <a:endParaRPr lang="en-GB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55650" y="2276475"/>
            <a:ext cx="7239000" cy="3816350"/>
          </a:xfrm>
        </p:spPr>
        <p:txBody>
          <a:bodyPr/>
          <a:lstStyle/>
          <a:p>
            <a:r>
              <a:rPr lang="en-GB" smtClean="0"/>
              <a:t> 1. Wǒ mǎi cǎoméi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I buy strawberries.</a:t>
            </a:r>
          </a:p>
          <a:p>
            <a:r>
              <a:rPr lang="en-GB" smtClean="0"/>
              <a:t> 2. Wǒ bù mǎi pútao 。 </a:t>
            </a:r>
            <a:br>
              <a:rPr lang="en-GB" smtClean="0"/>
            </a:br>
            <a:r>
              <a:rPr lang="en-GB" smtClean="0"/>
              <a:t>     I do not buy grapes.</a:t>
            </a:r>
          </a:p>
          <a:p>
            <a:r>
              <a:rPr lang="en-GB" smtClean="0"/>
              <a:t> 3. Wǒ mǎi xié 。 </a:t>
            </a:r>
            <a:br>
              <a:rPr lang="en-GB" smtClean="0"/>
            </a:br>
            <a:r>
              <a:rPr lang="en-GB" smtClean="0"/>
              <a:t>     I buy shoes.</a:t>
            </a:r>
          </a:p>
          <a:p>
            <a:r>
              <a:rPr lang="en-GB" smtClean="0"/>
              <a:t> 4. Wǒ bù mǎi màozi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I do not buy hat.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E1B4F9-4A4D-4907-8321-7E4FF495982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7" name="answer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052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More sentences</a:t>
            </a:r>
            <a:endParaRPr lang="en-GB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4213" y="2276475"/>
            <a:ext cx="7239000" cy="3908425"/>
          </a:xfrm>
        </p:spPr>
        <p:txBody>
          <a:bodyPr/>
          <a:lstStyle/>
          <a:p>
            <a:r>
              <a:rPr lang="en-GB" smtClean="0"/>
              <a:t> 1. Nǐ mài lí ma ？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Do you sell pears?</a:t>
            </a:r>
          </a:p>
          <a:p>
            <a:r>
              <a:rPr lang="en-GB" smtClean="0"/>
              <a:t> 2. Wǒ mài lí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I sell pears.</a:t>
            </a:r>
          </a:p>
          <a:p>
            <a:r>
              <a:rPr lang="en-GB" smtClean="0"/>
              <a:t> 3. Nǐ mài kùzi ma ？ </a:t>
            </a:r>
            <a:br>
              <a:rPr lang="en-GB" smtClean="0"/>
            </a:br>
            <a:r>
              <a:rPr lang="en-GB" smtClean="0"/>
              <a:t>     Do you sell trousers?</a:t>
            </a:r>
          </a:p>
          <a:p>
            <a:r>
              <a:rPr lang="en-GB" smtClean="0"/>
              <a:t> 4. Wǒ bù mài kùzi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I do not sell trousers.</a:t>
            </a:r>
          </a:p>
        </p:txBody>
      </p:sp>
      <p:pic>
        <p:nvPicPr>
          <p:cNvPr id="29699" name="Picture 2" descr="C:\Users\lucy zhang\AppData\Local\Microsoft\Windows\Temporary Internet Files\Content.IE5\JWJCOJP6\MC90028708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8913"/>
            <a:ext cx="317658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4BF0AA-8954-417A-939C-A772B6A8925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  <p:sp>
        <p:nvSpPr>
          <p:cNvPr id="2970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8" name="sentences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Can you say these sentences in Chinese?</a:t>
            </a:r>
            <a:endParaRPr lang="en-GB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 1. Do you sell hat?</a:t>
            </a:r>
          </a:p>
          <a:p>
            <a:endParaRPr lang="en-GB" smtClean="0"/>
          </a:p>
          <a:p>
            <a:r>
              <a:rPr lang="en-GB" smtClean="0"/>
              <a:t> 2. I sell hat.</a:t>
            </a:r>
          </a:p>
          <a:p>
            <a:endParaRPr lang="en-GB" smtClean="0"/>
          </a:p>
          <a:p>
            <a:r>
              <a:rPr lang="en-GB" smtClean="0"/>
              <a:t> 3. Do you sell bananas?</a:t>
            </a:r>
          </a:p>
          <a:p>
            <a:endParaRPr lang="en-GB" smtClean="0"/>
          </a:p>
          <a:p>
            <a:r>
              <a:rPr lang="en-GB" smtClean="0"/>
              <a:t> 4. I do not sell bananas.</a:t>
            </a: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5C5996-21E8-4E01-83EA-5979F5C08E1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Check your answers</a:t>
            </a:r>
            <a:endParaRPr lang="en-GB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 1. Nǐ mài màozi ma ？ 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Do you sell hat?</a:t>
            </a:r>
          </a:p>
          <a:p>
            <a:r>
              <a:rPr lang="en-GB" smtClean="0"/>
              <a:t> 2. Wǒ mài màozi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I sell hat.</a:t>
            </a:r>
          </a:p>
          <a:p>
            <a:r>
              <a:rPr lang="en-GB" smtClean="0"/>
              <a:t> 3. Nǐ mài xiāngjiāo ma ？ </a:t>
            </a:r>
            <a:br>
              <a:rPr lang="en-GB" smtClean="0"/>
            </a:br>
            <a:r>
              <a:rPr lang="en-GB" smtClean="0"/>
              <a:t>     Do you sell bananas?</a:t>
            </a:r>
          </a:p>
          <a:p>
            <a:r>
              <a:rPr lang="en-GB" smtClean="0"/>
              <a:t> 4. Wǒ bù mài xiāngjiāo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I do not sell bananas. 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B8C74-EC96-4D75-9E18-EC47A0DB0E1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cs typeface="Arial" charset="0"/>
            </a:endParaRPr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7" name="answers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052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Chinese currency</a:t>
            </a:r>
            <a:endParaRPr lang="en-GB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   yuán/kuài         jiǎo/máo            fēn</a:t>
            </a:r>
          </a:p>
        </p:txBody>
      </p:sp>
      <p:pic>
        <p:nvPicPr>
          <p:cNvPr id="32771" name="Picture 2" descr="http://t1.gstatic.com/images?q=tbn:ANd9GcTmZ3qNcNqyygzMa_-Hl55AfrLHwggymt8UMu3UjqB7PWC5OkS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3068638"/>
            <a:ext cx="15144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t3.gstatic.com/images?q=tbn:ANd9GcTXGG3fHAkrDqBRHJtuSXhZHTrmPPnqSC3Bm5R5v4Oo3Cb5MEaQd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284538"/>
            <a:ext cx="23399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t3.gstatic.com/images?q=tbn:ANd9GcTmlDZRvqFrkS6Yb2fSEbJZl71GNihWTYaJaTH4uttcQJEdERD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3141663"/>
            <a:ext cx="16589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277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206147-D21C-4C82-BC13-5F669149110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cs typeface="Arial" charset="0"/>
            </a:endParaRPr>
          </a:p>
        </p:txBody>
      </p:sp>
      <p:sp>
        <p:nvSpPr>
          <p:cNvPr id="32776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692275" y="2781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924300" y="2781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2781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Say the following prices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    ¥1.36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      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yuán</a:t>
            </a:r>
            <a:r>
              <a:rPr lang="en-GB" dirty="0" smtClean="0"/>
              <a:t> </a:t>
            </a:r>
            <a:r>
              <a:rPr lang="en-GB" dirty="0" err="1" smtClean="0"/>
              <a:t>sān</a:t>
            </a:r>
            <a:r>
              <a:rPr lang="en-GB" dirty="0" smtClean="0"/>
              <a:t> </a:t>
            </a:r>
            <a:r>
              <a:rPr lang="en-GB" dirty="0" err="1" smtClean="0"/>
              <a:t>jiǎo</a:t>
            </a:r>
            <a:r>
              <a:rPr lang="en-GB" dirty="0" smtClean="0"/>
              <a:t> </a:t>
            </a:r>
            <a:r>
              <a:rPr lang="en-GB" dirty="0" err="1" smtClean="0"/>
              <a:t>liù</a:t>
            </a:r>
            <a:r>
              <a:rPr lang="en-GB" dirty="0" smtClean="0"/>
              <a:t> </a:t>
            </a:r>
            <a:r>
              <a:rPr lang="en-GB" dirty="0" err="1" smtClean="0"/>
              <a:t>fēn</a:t>
            </a: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       </a:t>
            </a:r>
            <a:r>
              <a:rPr lang="en-GB" dirty="0" err="1" smtClean="0"/>
              <a:t>yī</a:t>
            </a:r>
            <a:r>
              <a:rPr lang="en-GB" dirty="0" smtClean="0"/>
              <a:t> </a:t>
            </a:r>
            <a:r>
              <a:rPr lang="en-GB" dirty="0" err="1" smtClean="0"/>
              <a:t>kuài</a:t>
            </a:r>
            <a:r>
              <a:rPr lang="en-GB" dirty="0" smtClean="0"/>
              <a:t> </a:t>
            </a:r>
            <a:r>
              <a:rPr lang="en-GB" dirty="0" err="1" smtClean="0"/>
              <a:t>sān</a:t>
            </a:r>
            <a:r>
              <a:rPr lang="en-GB" dirty="0" smtClean="0"/>
              <a:t> </a:t>
            </a:r>
            <a:r>
              <a:rPr lang="en-GB" dirty="0" err="1" smtClean="0"/>
              <a:t>máo</a:t>
            </a:r>
            <a:r>
              <a:rPr lang="en-GB" dirty="0" smtClean="0"/>
              <a:t> </a:t>
            </a:r>
            <a:r>
              <a:rPr lang="en-GB" dirty="0" err="1" smtClean="0"/>
              <a:t>liù</a:t>
            </a:r>
            <a:r>
              <a:rPr lang="en-GB" dirty="0" smtClean="0"/>
              <a:t> </a:t>
            </a:r>
            <a:r>
              <a:rPr lang="en-GB" dirty="0" err="1" smtClean="0"/>
              <a:t>fēn</a:t>
            </a: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>
                <a:latin typeface="+mj-lt"/>
                <a:cs typeface="Arial" pitchFamily="34" charset="0"/>
              </a:rPr>
              <a:t>    </a:t>
            </a:r>
            <a:r>
              <a:rPr lang="en-GB" dirty="0" smtClean="0"/>
              <a:t>¥14.80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       </a:t>
            </a:r>
            <a:r>
              <a:rPr lang="en-GB" dirty="0" err="1" smtClean="0"/>
              <a:t>shísì</a:t>
            </a:r>
            <a:r>
              <a:rPr lang="en-GB" dirty="0" smtClean="0"/>
              <a:t> </a:t>
            </a:r>
            <a:r>
              <a:rPr lang="en-GB" dirty="0" err="1" smtClean="0"/>
              <a:t>yuán</a:t>
            </a:r>
            <a:r>
              <a:rPr lang="en-GB" dirty="0" smtClean="0"/>
              <a:t> </a:t>
            </a:r>
            <a:r>
              <a:rPr lang="en-GB" dirty="0" err="1" smtClean="0"/>
              <a:t>bā</a:t>
            </a:r>
            <a:r>
              <a:rPr lang="en-GB" dirty="0" smtClean="0"/>
              <a:t> </a:t>
            </a:r>
            <a:r>
              <a:rPr lang="en-GB" dirty="0" err="1" smtClean="0"/>
              <a:t>jiǎo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   </a:t>
            </a:r>
            <a:r>
              <a:rPr lang="en-GB" dirty="0" err="1" smtClean="0"/>
              <a:t>shísì</a:t>
            </a:r>
            <a:r>
              <a:rPr lang="en-GB" dirty="0" smtClean="0"/>
              <a:t> </a:t>
            </a:r>
            <a:r>
              <a:rPr lang="en-GB" dirty="0" err="1" smtClean="0"/>
              <a:t>kuài</a:t>
            </a:r>
            <a:r>
              <a:rPr lang="en-GB" dirty="0" smtClean="0"/>
              <a:t> </a:t>
            </a:r>
            <a:r>
              <a:rPr lang="en-GB" dirty="0" err="1" smtClean="0"/>
              <a:t>bā</a:t>
            </a:r>
            <a:r>
              <a:rPr lang="en-GB" dirty="0" smtClean="0"/>
              <a:t> </a:t>
            </a:r>
            <a:r>
              <a:rPr lang="en-GB" dirty="0" err="1" smtClean="0"/>
              <a:t>máo</a:t>
            </a: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    ¥3.05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       </a:t>
            </a:r>
            <a:r>
              <a:rPr lang="en-GB" dirty="0" err="1" smtClean="0"/>
              <a:t>sān</a:t>
            </a:r>
            <a:r>
              <a:rPr lang="en-GB" dirty="0" smtClean="0"/>
              <a:t> </a:t>
            </a:r>
            <a:r>
              <a:rPr lang="en-GB" dirty="0" err="1" smtClean="0"/>
              <a:t>yuán</a:t>
            </a:r>
            <a:r>
              <a:rPr lang="en-GB" dirty="0" smtClean="0"/>
              <a:t> </a:t>
            </a:r>
            <a:r>
              <a:rPr lang="en-GB" dirty="0" err="1" smtClean="0"/>
              <a:t>líng</a:t>
            </a:r>
            <a:r>
              <a:rPr lang="en-GB" dirty="0" smtClean="0"/>
              <a:t> </a:t>
            </a:r>
            <a:r>
              <a:rPr lang="en-GB" dirty="0" err="1" smtClean="0"/>
              <a:t>wǔ</a:t>
            </a:r>
            <a:r>
              <a:rPr lang="en-GB" dirty="0" smtClean="0"/>
              <a:t> </a:t>
            </a:r>
            <a:r>
              <a:rPr lang="en-GB" dirty="0" err="1" smtClean="0"/>
              <a:t>fēn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   </a:t>
            </a:r>
            <a:r>
              <a:rPr lang="en-GB" dirty="0" err="1" smtClean="0"/>
              <a:t>sān</a:t>
            </a:r>
            <a:r>
              <a:rPr lang="en-GB" dirty="0" smtClean="0"/>
              <a:t> </a:t>
            </a:r>
            <a:r>
              <a:rPr lang="en-GB" dirty="0" err="1" smtClean="0"/>
              <a:t>kuài</a:t>
            </a:r>
            <a:r>
              <a:rPr lang="en-GB" dirty="0" smtClean="0"/>
              <a:t> </a:t>
            </a:r>
            <a:r>
              <a:rPr lang="en-GB" dirty="0" err="1" smtClean="0"/>
              <a:t>líng</a:t>
            </a:r>
            <a:r>
              <a:rPr lang="en-GB" dirty="0" smtClean="0"/>
              <a:t> </a:t>
            </a:r>
            <a:r>
              <a:rPr lang="en-GB" dirty="0" err="1" smtClean="0"/>
              <a:t>wǔ</a:t>
            </a:r>
            <a:r>
              <a:rPr lang="en-GB" dirty="0" smtClean="0"/>
              <a:t> </a:t>
            </a:r>
            <a:r>
              <a:rPr lang="en-GB" dirty="0" err="1" smtClean="0"/>
              <a:t>fēn</a:t>
            </a: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>
                <a:latin typeface="+mj-lt"/>
                <a:cs typeface="Arial" pitchFamily="34" charset="0"/>
              </a:rPr>
              <a:t>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>
              <a:latin typeface="+mj-lt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>
              <a:latin typeface="+mj-lt"/>
              <a:cs typeface="Arial" pitchFamily="34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707D45-18DD-4B12-A599-FCC24B8144B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Arial" charset="0"/>
            </a:endParaRPr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7" name="answers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052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Asking for price</a:t>
            </a:r>
            <a:endParaRPr lang="en-GB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GB" smtClean="0"/>
              <a:t>   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                    Duōshao qián ？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               How much?</a:t>
            </a:r>
          </a:p>
        </p:txBody>
      </p:sp>
      <p:pic>
        <p:nvPicPr>
          <p:cNvPr id="34819" name="Picture 2" descr="C:\Users\lucy zhang\AppData\Local\Microsoft\Windows\Temporary Internet Files\Content.IE5\JWJCOJP6\MM90030348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549275"/>
            <a:ext cx="18716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0C372F-BCD4-49D6-9993-54E3652733B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cs typeface="Arial" charset="0"/>
            </a:endParaRPr>
          </a:p>
        </p:txBody>
      </p:sp>
      <p:sp>
        <p:nvSpPr>
          <p:cNvPr id="3482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213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 this lesson we will learn…</a:t>
            </a:r>
          </a:p>
          <a:p>
            <a:endParaRPr lang="en-GB" smtClean="0"/>
          </a:p>
          <a:p>
            <a:r>
              <a:rPr lang="en-GB" smtClean="0"/>
              <a:t>words for fruits</a:t>
            </a:r>
          </a:p>
          <a:p>
            <a:r>
              <a:rPr lang="en-GB" smtClean="0"/>
              <a:t>words for clothes</a:t>
            </a:r>
          </a:p>
          <a:p>
            <a:r>
              <a:rPr lang="en-GB" smtClean="0"/>
              <a:t>words for colours</a:t>
            </a:r>
          </a:p>
          <a:p>
            <a:r>
              <a:rPr lang="en-GB" smtClean="0"/>
              <a:t>to buy fruits and clothes </a:t>
            </a:r>
          </a:p>
          <a:p>
            <a:r>
              <a:rPr lang="en-GB" smtClean="0"/>
              <a:t>to ask for prices</a:t>
            </a:r>
          </a:p>
          <a:p>
            <a:r>
              <a:rPr lang="en-GB" smtClean="0"/>
              <a:t>Chinese currency</a:t>
            </a:r>
          </a:p>
          <a:p>
            <a:endParaRPr lang="en-GB" smtClean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991455-B91A-4807-93C5-26EA23DAA75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Examples </a:t>
            </a:r>
            <a:endParaRPr lang="en-GB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7239000" cy="4035425"/>
          </a:xfrm>
        </p:spPr>
        <p:txBody>
          <a:bodyPr/>
          <a:lstStyle/>
          <a:p>
            <a:r>
              <a:rPr lang="en-GB" smtClean="0"/>
              <a:t>  Píngguǒ duōshao qián ？ 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How much are the apples?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 Wǔ kuài sì máo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five kuai four mao.</a:t>
            </a:r>
          </a:p>
        </p:txBody>
      </p:sp>
      <p:pic>
        <p:nvPicPr>
          <p:cNvPr id="35843" name="Picture 2" descr="C:\Users\lucy zhang\AppData\Local\Microsoft\Windows\Temporary Internet Files\Content.IE5\JWJCOJP6\MM90030348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549275"/>
            <a:ext cx="18716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EE00F-95B9-453F-8362-D80EB5F6E46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cs typeface="Arial" charset="0"/>
            </a:endParaRPr>
          </a:p>
        </p:txBody>
      </p:sp>
      <p:sp>
        <p:nvSpPr>
          <p:cNvPr id="3584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56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24300" y="393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Ask for the prices of the following items</a:t>
            </a:r>
            <a:endParaRPr lang="en-GB" dirty="0"/>
          </a:p>
        </p:txBody>
      </p:sp>
      <p:pic>
        <p:nvPicPr>
          <p:cNvPr id="36866" name="Picture 3" descr="C:\Users\lucy zhang\AppData\Local\Microsoft\Windows\Temporary Internet Files\Content.IE5\APK7DHTB\MP900404922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860800"/>
            <a:ext cx="18907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C:\Users\lucy zhang\AppData\Local\Microsoft\Windows\Temporary Internet Files\Content.IE5\KFVVTCBK\MC900235383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2492375"/>
            <a:ext cx="13668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C:\Users\lucy zhang\AppData\Local\Microsoft\Windows\Temporary Internet Files\Content.IE5\JWJCOJP6\MC900232711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2276475"/>
            <a:ext cx="10795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C:\Users\lucy zhang\AppData\Local\Microsoft\Windows\Temporary Internet Files\Content.IE5\KFVVTCBK\MC900113476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1275" y="3933825"/>
            <a:ext cx="6572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C:\Users\lucy zhang\AppData\Local\Microsoft\Windows\Temporary Internet Files\Content.IE5\C2N1I4V9\MC900441744[1]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39338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C:\Users\lucy zhang\AppData\Local\Microsoft\Windows\Temporary Internet Files\Content.IE5\C2N1I4V9\MC900436911[1].png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>
          <a:xfrm>
            <a:off x="5795963" y="2349500"/>
            <a:ext cx="1296987" cy="1295400"/>
          </a:xfrm>
        </p:spPr>
      </p:pic>
      <p:sp>
        <p:nvSpPr>
          <p:cNvPr id="36872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687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FBB56A-EB64-4FDF-B0D4-19D33C8FB96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  <p:sp>
        <p:nvSpPr>
          <p:cNvPr id="36874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258888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995738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300788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995738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37222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331913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7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263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/>
              <a:t>Learn to write some characters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000" smtClean="0"/>
              <a:t>píngguǒ</a:t>
            </a:r>
            <a:r>
              <a:rPr lang="en-GB" sz="2200" smtClean="0"/>
              <a:t> </a:t>
            </a:r>
            <a:r>
              <a:rPr lang="zh-CN" altLang="en-US" sz="2200" smtClean="0"/>
              <a:t>         </a:t>
            </a:r>
            <a:r>
              <a:rPr lang="zh-CN" altLang="en-US" sz="4600" smtClean="0">
                <a:ea typeface="宋体" pitchFamily="2" charset="-122"/>
              </a:rPr>
              <a:t>苹果</a:t>
            </a:r>
            <a:r>
              <a:rPr lang="zh-CN" altLang="en-US" sz="4600" smtClean="0"/>
              <a:t>    </a:t>
            </a:r>
            <a:r>
              <a:rPr lang="en-US" altLang="zh-CN" sz="2000" smtClean="0"/>
              <a:t>apple</a:t>
            </a:r>
            <a:r>
              <a:rPr lang="zh-CN" altLang="en-US" sz="2000" smtClean="0"/>
              <a:t> </a:t>
            </a:r>
            <a:r>
              <a:rPr lang="zh-CN" altLang="en-US" sz="4600" smtClean="0"/>
              <a:t> </a:t>
            </a:r>
            <a:endParaRPr lang="en-GB" altLang="zh-CN" sz="4600" smtClean="0"/>
          </a:p>
          <a:p>
            <a:pPr>
              <a:lnSpc>
                <a:spcPct val="80000"/>
              </a:lnSpc>
            </a:pPr>
            <a:endParaRPr lang="en-GB" sz="4600" smtClean="0"/>
          </a:p>
          <a:p>
            <a:pPr>
              <a:lnSpc>
                <a:spcPct val="80000"/>
              </a:lnSpc>
            </a:pPr>
            <a:r>
              <a:rPr lang="en-GB" sz="2200" smtClean="0"/>
              <a:t>shàngyī          </a:t>
            </a:r>
            <a:r>
              <a:rPr lang="zh-CN" altLang="en-US" sz="4600" smtClean="0">
                <a:ea typeface="宋体" pitchFamily="2" charset="-122"/>
              </a:rPr>
              <a:t>上衣</a:t>
            </a:r>
            <a:r>
              <a:rPr lang="zh-CN" altLang="en-US" sz="2200" smtClean="0"/>
              <a:t>        </a:t>
            </a:r>
            <a:r>
              <a:rPr lang="en-US" altLang="zh-CN" sz="2000" smtClean="0"/>
              <a:t>tops</a:t>
            </a:r>
            <a:endParaRPr lang="en-GB" sz="2000" smtClean="0"/>
          </a:p>
          <a:p>
            <a:pPr>
              <a:lnSpc>
                <a:spcPct val="80000"/>
              </a:lnSpc>
            </a:pPr>
            <a:endParaRPr lang="en-GB" sz="2200" smtClean="0"/>
          </a:p>
          <a:p>
            <a:pPr>
              <a:lnSpc>
                <a:spcPct val="80000"/>
              </a:lnSpc>
            </a:pPr>
            <a:r>
              <a:rPr lang="en-GB" sz="2200" smtClean="0"/>
              <a:t>duōshao         </a:t>
            </a:r>
            <a:r>
              <a:rPr lang="zh-CN" altLang="en-US" sz="4600" smtClean="0">
                <a:ea typeface="宋体" pitchFamily="2" charset="-122"/>
              </a:rPr>
              <a:t>多少</a:t>
            </a:r>
            <a:r>
              <a:rPr lang="zh-CN" altLang="en-US" sz="2200" smtClean="0"/>
              <a:t>       </a:t>
            </a:r>
            <a:r>
              <a:rPr lang="en-US" altLang="zh-CN" sz="2200" smtClean="0"/>
              <a:t>how many/much</a:t>
            </a:r>
            <a:r>
              <a:rPr lang="en-GB" sz="2200" smtClean="0"/>
              <a:t/>
            </a:r>
            <a:br>
              <a:rPr lang="en-GB" sz="2200" smtClean="0"/>
            </a:br>
            <a:endParaRPr lang="en-GB" sz="2200" smtClean="0"/>
          </a:p>
          <a:p>
            <a:pPr>
              <a:lnSpc>
                <a:spcPct val="80000"/>
              </a:lnSpc>
            </a:pPr>
            <a:r>
              <a:rPr lang="en-GB" sz="2200" smtClean="0"/>
              <a:t>mǎi               </a:t>
            </a:r>
            <a:r>
              <a:rPr lang="zh-CN" altLang="en-US" sz="4600" smtClean="0">
                <a:ea typeface="宋体" pitchFamily="2" charset="-122"/>
              </a:rPr>
              <a:t>买</a:t>
            </a:r>
            <a:r>
              <a:rPr lang="zh-CN" altLang="en-US" sz="4600" smtClean="0"/>
              <a:t> </a:t>
            </a:r>
            <a:r>
              <a:rPr lang="zh-CN" altLang="en-US" sz="2200" smtClean="0"/>
              <a:t>             </a:t>
            </a:r>
            <a:r>
              <a:rPr lang="en-US" altLang="zh-CN" sz="2200" smtClean="0"/>
              <a:t>buy</a:t>
            </a:r>
            <a:r>
              <a:rPr lang="en-GB" sz="2200" smtClean="0"/>
              <a:t/>
            </a:r>
            <a:br>
              <a:rPr lang="en-GB" sz="2200" smtClean="0"/>
            </a:br>
            <a:endParaRPr lang="en-GB" sz="2200" smtClean="0"/>
          </a:p>
          <a:p>
            <a:pPr>
              <a:lnSpc>
                <a:spcPct val="80000"/>
              </a:lnSpc>
            </a:pPr>
            <a:r>
              <a:rPr lang="en-GB" sz="2200" smtClean="0"/>
              <a:t>mài                </a:t>
            </a:r>
            <a:r>
              <a:rPr lang="zh-CN" altLang="en-US" sz="4600" smtClean="0">
                <a:ea typeface="宋体" pitchFamily="2" charset="-122"/>
              </a:rPr>
              <a:t>卖</a:t>
            </a:r>
            <a:r>
              <a:rPr lang="zh-CN" altLang="en-US" sz="2200" smtClean="0"/>
              <a:t>               </a:t>
            </a:r>
            <a:r>
              <a:rPr lang="en-US" altLang="zh-CN" sz="2200" smtClean="0"/>
              <a:t>sell</a:t>
            </a:r>
            <a:endParaRPr lang="en-GB" sz="2200" smtClean="0"/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6514D-D19F-4B92-803B-DD0F8A3CB7A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cs typeface="Arial" charset="0"/>
            </a:endParaRPr>
          </a:p>
        </p:txBody>
      </p:sp>
      <p:sp>
        <p:nvSpPr>
          <p:cNvPr id="3789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Today we have learned…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2000" smtClean="0"/>
              <a:t>fruits including apple, pear, strawberry, banana, pineapple and grape;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clothes including top, trousers, shoes and hat;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colors including white, purple, green, red, yellow and blue;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to use ‘buy’ and ‘sell’;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to ask for prices;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Chinese currency;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to write a few more characters.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endParaRPr lang="en-GB" smtClean="0"/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46D76-9E45-493C-95AF-1C1032F0A78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cs typeface="Arial" charset="0"/>
            </a:endParaRPr>
          </a:p>
        </p:txBody>
      </p:sp>
      <p:sp>
        <p:nvSpPr>
          <p:cNvPr id="3891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Fruits </a:t>
            </a:r>
            <a:endParaRPr lang="en-GB" dirty="0"/>
          </a:p>
        </p:txBody>
      </p:sp>
      <p:pic>
        <p:nvPicPr>
          <p:cNvPr id="18434" name="Picture 3" descr="C:\Users\lucy zhang\AppData\Local\Microsoft\Windows\Temporary Internet Files\Content.IE5\APK7DHTB\MC90008994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3068638"/>
            <a:ext cx="76676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Users\lucy zhang\AppData\Local\Microsoft\Windows\Temporary Internet Files\Content.IE5\KFVVTCBK\MC900411041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4797425"/>
            <a:ext cx="12128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Users\lucy zhang\AppData\Local\Microsoft\Windows\Temporary Internet Files\Content.IE5\APK7DHTB\MC900250834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4663" y="1628775"/>
            <a:ext cx="769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C:\Users\lucy zhang\AppData\Local\Microsoft\Windows\Temporary Internet Files\Content.IE5\JWJCOJP6\MC900441744[1].png"/>
          <p:cNvPicPr>
            <a:picLocks noGrp="1" noChangeAspect="1" noChangeArrowheads="1"/>
          </p:cNvPicPr>
          <p:nvPr>
            <p:ph idx="1"/>
          </p:nvPr>
        </p:nvPicPr>
        <p:blipFill>
          <a:blip r:embed="rId11"/>
          <a:srcRect/>
          <a:stretch>
            <a:fillRect/>
          </a:stretch>
        </p:blipFill>
        <p:spPr>
          <a:xfrm>
            <a:off x="4067175" y="4797425"/>
            <a:ext cx="1271588" cy="1271588"/>
          </a:xfrm>
        </p:spPr>
      </p:pic>
      <p:pic>
        <p:nvPicPr>
          <p:cNvPr id="18438" name="Picture 10" descr="C:\Users\lucy zhang\AppData\Local\Microsoft\Windows\Temporary Internet Files\Content.IE5\C2N1I4V9\MC900264498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4663" y="3429000"/>
            <a:ext cx="827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 descr="C:\Users\lucy zhang\AppData\Local\Microsoft\Windows\Temporary Internet Files\Content.IE5\KFVVTCBK\MC900436911[1]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9750" y="16287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1979613" y="1844675"/>
            <a:ext cx="18716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Trebuchet MS" pitchFamily="34" charset="0"/>
              </a:rPr>
              <a:t>píngguǒ </a:t>
            </a:r>
            <a:br>
              <a:rPr lang="en-GB" sz="3600">
                <a:latin typeface="Trebuchet MS" pitchFamily="34" charset="0"/>
              </a:rPr>
            </a:br>
            <a:endParaRPr lang="en-GB" sz="3600">
              <a:latin typeface="Trebuchet MS" pitchFamily="34" charset="0"/>
            </a:endParaRPr>
          </a:p>
          <a:p>
            <a:endParaRPr lang="en-GB" sz="3600">
              <a:latin typeface="Trebuchet MS" pitchFamily="34" charset="0"/>
            </a:endParaRPr>
          </a:p>
          <a:p>
            <a:r>
              <a:rPr lang="en-GB" sz="3600">
                <a:latin typeface="Trebuchet MS" pitchFamily="34" charset="0"/>
              </a:rPr>
              <a:t>bōluó </a:t>
            </a:r>
            <a:br>
              <a:rPr lang="en-GB" sz="3600">
                <a:latin typeface="Trebuchet MS" pitchFamily="34" charset="0"/>
              </a:rPr>
            </a:br>
            <a:endParaRPr lang="en-GB" sz="3600">
              <a:latin typeface="Trebuchet MS" pitchFamily="34" charset="0"/>
            </a:endParaRPr>
          </a:p>
          <a:p>
            <a:endParaRPr lang="en-GB" sz="3600">
              <a:latin typeface="Trebuchet MS" pitchFamily="34" charset="0"/>
            </a:endParaRPr>
          </a:p>
          <a:p>
            <a:r>
              <a:rPr lang="en-GB" sz="3600">
                <a:latin typeface="Trebuchet MS" pitchFamily="34" charset="0"/>
              </a:rPr>
              <a:t>cǎoméi</a:t>
            </a:r>
          </a:p>
        </p:txBody>
      </p: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5364163" y="1844675"/>
            <a:ext cx="22320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Trebuchet MS" pitchFamily="34" charset="0"/>
              </a:rPr>
              <a:t>xiāngjiāo </a:t>
            </a:r>
            <a:br>
              <a:rPr lang="en-GB" sz="3600">
                <a:latin typeface="Trebuchet MS" pitchFamily="34" charset="0"/>
              </a:rPr>
            </a:br>
            <a:endParaRPr lang="en-GB" sz="3600">
              <a:latin typeface="Trebuchet MS" pitchFamily="34" charset="0"/>
            </a:endParaRPr>
          </a:p>
          <a:p>
            <a:endParaRPr lang="en-GB" sz="3600">
              <a:latin typeface="Trebuchet MS" pitchFamily="34" charset="0"/>
            </a:endParaRPr>
          </a:p>
          <a:p>
            <a:r>
              <a:rPr lang="en-GB" sz="3600">
                <a:latin typeface="Trebuchet MS" pitchFamily="34" charset="0"/>
              </a:rPr>
              <a:t>lí </a:t>
            </a:r>
            <a:br>
              <a:rPr lang="en-GB" sz="3600">
                <a:latin typeface="Trebuchet MS" pitchFamily="34" charset="0"/>
              </a:rPr>
            </a:br>
            <a:endParaRPr lang="en-GB" sz="3600">
              <a:latin typeface="Trebuchet MS" pitchFamily="34" charset="0"/>
            </a:endParaRPr>
          </a:p>
          <a:p>
            <a:endParaRPr lang="en-GB" sz="3600">
              <a:latin typeface="Trebuchet MS" pitchFamily="34" charset="0"/>
            </a:endParaRPr>
          </a:p>
          <a:p>
            <a:r>
              <a:rPr lang="en-GB" sz="3600">
                <a:latin typeface="Trebuchet MS" pitchFamily="34" charset="0"/>
              </a:rPr>
              <a:t>pútao</a:t>
            </a:r>
          </a:p>
        </p:txBody>
      </p:sp>
      <p:sp>
        <p:nvSpPr>
          <p:cNvPr id="18442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1844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F919E3-DF41-4606-8926-296DB5A3161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  <p:sp>
        <p:nvSpPr>
          <p:cNvPr id="18444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50825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5082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79388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740650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667625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66762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7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What are these? Match the words to the pictures.</a:t>
            </a:r>
            <a:endParaRPr lang="en-GB" dirty="0"/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>
          <a:xfrm>
            <a:off x="1547813" y="1916113"/>
            <a:ext cx="6418262" cy="2693987"/>
          </a:xfrm>
        </p:spPr>
        <p:txBody>
          <a:bodyPr>
            <a:spAutoFit/>
          </a:bodyPr>
          <a:lstStyle/>
          <a:p>
            <a:endParaRPr lang="en-GB" sz="2400" smtClean="0"/>
          </a:p>
          <a:p>
            <a:r>
              <a:rPr lang="en-GB" sz="2400" smtClean="0"/>
              <a:t>píngguǒ                    bōluó </a:t>
            </a:r>
          </a:p>
          <a:p>
            <a:endParaRPr lang="en-GB" sz="2400" smtClean="0"/>
          </a:p>
          <a:p>
            <a:r>
              <a:rPr lang="en-GB" sz="2400" smtClean="0"/>
              <a:t>Lí                             pútao</a:t>
            </a:r>
          </a:p>
          <a:p>
            <a:endParaRPr lang="en-GB" sz="2400" smtClean="0"/>
          </a:p>
          <a:p>
            <a:r>
              <a:rPr lang="en-GB" sz="2400" smtClean="0"/>
              <a:t>Cǎoméi                    xiāngjiāo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427538" y="1484313"/>
            <a:ext cx="2232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rebuchet MS" pitchFamily="34" charset="0"/>
              </a:rPr>
              <a:t/>
            </a:r>
            <a:br>
              <a:rPr lang="en-GB" sz="2400">
                <a:latin typeface="Trebuchet MS" pitchFamily="34" charset="0"/>
              </a:rPr>
            </a:br>
            <a:endParaRPr lang="en-GB" sz="2400">
              <a:latin typeface="Trebuchet MS" pitchFamily="34" charset="0"/>
            </a:endParaRPr>
          </a:p>
          <a:p>
            <a:endParaRPr lang="en-GB" sz="2400">
              <a:latin typeface="Trebuchet MS" pitchFamily="34" charset="0"/>
            </a:endParaRPr>
          </a:p>
          <a:p>
            <a:r>
              <a:rPr lang="en-GB" sz="2400">
                <a:latin typeface="Trebuchet MS" pitchFamily="34" charset="0"/>
              </a:rPr>
              <a:t/>
            </a:r>
            <a:br>
              <a:rPr lang="en-GB" sz="2400">
                <a:latin typeface="Trebuchet MS" pitchFamily="34" charset="0"/>
              </a:rPr>
            </a:br>
            <a:endParaRPr lang="en-GB" sz="2400">
              <a:latin typeface="Trebuchet MS" pitchFamily="34" charset="0"/>
            </a:endParaRPr>
          </a:p>
          <a:p>
            <a:endParaRPr lang="en-GB" sz="2400">
              <a:latin typeface="Trebuchet MS" pitchFamily="34" charset="0"/>
            </a:endParaRPr>
          </a:p>
        </p:txBody>
      </p:sp>
      <p:pic>
        <p:nvPicPr>
          <p:cNvPr id="19460" name="Picture 3" descr="C:\Users\lucy zhang\AppData\Local\Microsoft\Windows\Temporary Internet Files\Content.IE5\APK7DHTB\MC90008994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5157788"/>
            <a:ext cx="7683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lucy zhang\AppData\Local\Microsoft\Windows\Temporary Internet Files\Content.IE5\KFVVTCBK\MC90041104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5229225"/>
            <a:ext cx="12128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:\Users\lucy zhang\AppData\Local\Microsoft\Windows\Temporary Internet Files\Content.IE5\APK7DHTB\MC90025083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157788"/>
            <a:ext cx="769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C:\Users\lucy zhang\AppData\Local\Microsoft\Windows\Temporary Internet Files\Content.IE5\JWJCOJP6\MC900441744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5229225"/>
            <a:ext cx="1271587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C:\Users\lucy zhang\AppData\Local\Microsoft\Windows\Temporary Internet Files\Content.IE5\C2N1I4V9\MC90026449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373688"/>
            <a:ext cx="8286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C:\Users\lucy zhang\AppData\Local\Microsoft\Windows\Temporary Internet Files\Content.IE5\KFVVTCBK\MC900436911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53006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Date Placeholder 1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1946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F79641-5033-4426-81A5-0D69C744D70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  <p:sp>
        <p:nvSpPr>
          <p:cNvPr id="19468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320675"/>
            <a:ext cx="6627440" cy="7320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clothes</a:t>
            </a:r>
            <a:endParaRPr lang="en-GB" dirty="0"/>
          </a:p>
        </p:txBody>
      </p:sp>
      <p:pic>
        <p:nvPicPr>
          <p:cNvPr id="20482" name="Picture 2" descr="C:\Users\lucy zhang\AppData\Local\Microsoft\Windows\Temporary Internet Files\Content.IE5\JWJCOJP6\MC90011345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00213"/>
            <a:ext cx="1206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lucy zhang\AppData\Local\Microsoft\Windows\Temporary Internet Files\Content.IE5\APK7DHTB\MC90011327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3933825"/>
            <a:ext cx="109061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lucy zhang\AppData\Local\Microsoft\Windows\Temporary Internet Files\Content.IE5\JWJCOJP6\MC900439781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1844675"/>
            <a:ext cx="1227137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lucy zhang\AppData\Local\Microsoft\Windows\Temporary Internet Files\Content.IE5\C2N1I4V9\MP900411665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4508500"/>
            <a:ext cx="18335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2051050" y="2060575"/>
            <a:ext cx="1873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rebuchet MS" pitchFamily="34" charset="0"/>
              </a:rPr>
              <a:t>Shàngyī</a:t>
            </a:r>
          </a:p>
          <a:p>
            <a:r>
              <a:rPr lang="en-GB" sz="3200">
                <a:latin typeface="Trebuchet MS" pitchFamily="34" charset="0"/>
              </a:rPr>
              <a:t>top</a:t>
            </a:r>
          </a:p>
          <a:p>
            <a:endParaRPr lang="en-GB" sz="3200">
              <a:latin typeface="Trebuchet MS" pitchFamily="34" charset="0"/>
            </a:endParaRPr>
          </a:p>
          <a:p>
            <a:endParaRPr lang="en-GB" sz="3200">
              <a:latin typeface="Trebuchet MS" pitchFamily="34" charset="0"/>
            </a:endParaRPr>
          </a:p>
          <a:p>
            <a:r>
              <a:rPr lang="en-GB" sz="3200">
                <a:latin typeface="Trebuchet MS" pitchFamily="34" charset="0"/>
              </a:rPr>
              <a:t> </a:t>
            </a:r>
            <a:br>
              <a:rPr lang="en-GB" sz="3200">
                <a:latin typeface="Trebuchet MS" pitchFamily="34" charset="0"/>
              </a:rPr>
            </a:br>
            <a:r>
              <a:rPr lang="en-GB" sz="3200">
                <a:latin typeface="Trebuchet MS" pitchFamily="34" charset="0"/>
              </a:rPr>
              <a:t>kùzi </a:t>
            </a:r>
          </a:p>
          <a:p>
            <a:r>
              <a:rPr lang="en-GB" sz="3200">
                <a:latin typeface="Trebuchet MS" pitchFamily="34" charset="0"/>
              </a:rPr>
              <a:t>trousers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6084888" y="2133600"/>
            <a:ext cx="136683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rebuchet MS" pitchFamily="34" charset="0"/>
              </a:rPr>
              <a:t>Màozi</a:t>
            </a:r>
          </a:p>
          <a:p>
            <a:r>
              <a:rPr lang="en-GB" sz="3200">
                <a:latin typeface="Trebuchet MS" pitchFamily="34" charset="0"/>
              </a:rPr>
              <a:t>hat</a:t>
            </a:r>
          </a:p>
          <a:p>
            <a:endParaRPr lang="en-GB" sz="3200">
              <a:latin typeface="Trebuchet MS" pitchFamily="34" charset="0"/>
            </a:endParaRPr>
          </a:p>
          <a:p>
            <a:endParaRPr lang="en-GB" sz="3200">
              <a:latin typeface="Trebuchet MS" pitchFamily="34" charset="0"/>
            </a:endParaRPr>
          </a:p>
          <a:p>
            <a:r>
              <a:rPr lang="en-GB" sz="3200">
                <a:latin typeface="Trebuchet MS" pitchFamily="34" charset="0"/>
              </a:rPr>
              <a:t> </a:t>
            </a:r>
            <a:br>
              <a:rPr lang="en-GB" sz="3200">
                <a:latin typeface="Trebuchet MS" pitchFamily="34" charset="0"/>
              </a:rPr>
            </a:br>
            <a:r>
              <a:rPr lang="en-GB" sz="3200">
                <a:latin typeface="Trebuchet MS" pitchFamily="34" charset="0"/>
              </a:rPr>
              <a:t>xié</a:t>
            </a:r>
          </a:p>
          <a:p>
            <a:r>
              <a:rPr lang="en-GB" sz="3200">
                <a:latin typeface="Trebuchet MS" pitchFamily="34" charset="0"/>
              </a:rPr>
              <a:t>shoes</a:t>
            </a:r>
          </a:p>
        </p:txBody>
      </p:sp>
      <p:sp>
        <p:nvSpPr>
          <p:cNvPr id="20488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0489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101E8D-31F0-4D14-9E9F-42C3CB31D95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20490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79388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79388" y="4797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596188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596188" y="4797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What are these? Match the words to the pictures.</a:t>
            </a:r>
            <a:endParaRPr lang="en-GB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màozi </a:t>
            </a:r>
          </a:p>
          <a:p>
            <a:endParaRPr lang="en-GB" sz="2400" smtClean="0"/>
          </a:p>
          <a:p>
            <a:r>
              <a:rPr lang="en-GB" sz="2400" smtClean="0"/>
              <a:t>Shàngyī </a:t>
            </a:r>
          </a:p>
          <a:p>
            <a:endParaRPr lang="en-GB" sz="2400" smtClean="0"/>
          </a:p>
          <a:p>
            <a:r>
              <a:rPr lang="en-GB" smtClean="0"/>
              <a:t>xié</a:t>
            </a:r>
          </a:p>
          <a:p>
            <a:endParaRPr lang="en-GB" sz="2800" smtClean="0"/>
          </a:p>
          <a:p>
            <a:r>
              <a:rPr lang="en-GB" sz="2800" smtClean="0"/>
              <a:t>kùzi </a:t>
            </a:r>
          </a:p>
          <a:p>
            <a:endParaRPr lang="en-GB" smtClean="0"/>
          </a:p>
        </p:txBody>
      </p:sp>
      <p:pic>
        <p:nvPicPr>
          <p:cNvPr id="21507" name="Picture 2" descr="C:\Users\lucy zhang\AppData\Local\Microsoft\Windows\Temporary Internet Files\Content.IE5\JWJCOJP6\MC9001134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73238"/>
            <a:ext cx="7461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lucy zhang\AppData\Local\Microsoft\Windows\Temporary Internet Files\Content.IE5\APK7DHTB\MC90011327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860800"/>
            <a:ext cx="6651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lucy zhang\AppData\Local\Microsoft\Windows\Temporary Internet Files\Content.IE5\JWJCOJP6\MC90043978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2738"/>
            <a:ext cx="865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lucy zhang\AppData\Local\Microsoft\Windows\Temporary Internet Files\Content.IE5\C2N1I4V9\MP900411665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445125"/>
            <a:ext cx="1079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151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708E2-D04E-4FB7-982A-C99E29FDAC0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  <p:sp>
        <p:nvSpPr>
          <p:cNvPr id="21513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                 Colours </a:t>
            </a:r>
            <a:endParaRPr lang="en-GB" dirty="0"/>
          </a:p>
        </p:txBody>
      </p:sp>
      <p:pic>
        <p:nvPicPr>
          <p:cNvPr id="22530" name="Picture 5" descr="C:\Users\lucy zhang\AppData\Local\Microsoft\Windows\Temporary Internet Files\Content.IE5\C2N1I4V9\MC90043946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060575"/>
            <a:ext cx="268128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188" y="1916113"/>
            <a:ext cx="1728787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rebuchet MS" pitchFamily="34" charset="0"/>
              </a:rPr>
              <a:t>lánsè </a:t>
            </a:r>
          </a:p>
          <a:p>
            <a:r>
              <a:rPr lang="en-GB" sz="3200">
                <a:latin typeface="Trebuchet MS" pitchFamily="34" charset="0"/>
              </a:rPr>
              <a:t>Blue</a:t>
            </a:r>
          </a:p>
          <a:p>
            <a:r>
              <a:rPr lang="en-GB" sz="3200">
                <a:latin typeface="Trebuchet MS" pitchFamily="34" charset="0"/>
              </a:rPr>
              <a:t/>
            </a:r>
            <a:br>
              <a:rPr lang="en-GB" sz="3200">
                <a:latin typeface="Trebuchet MS" pitchFamily="34" charset="0"/>
              </a:rPr>
            </a:br>
            <a:r>
              <a:rPr lang="en-GB" sz="3200">
                <a:latin typeface="Trebuchet MS" pitchFamily="34" charset="0"/>
              </a:rPr>
              <a:t>hóngsè</a:t>
            </a:r>
          </a:p>
          <a:p>
            <a:r>
              <a:rPr lang="en-GB" sz="3200">
                <a:latin typeface="Trebuchet MS" pitchFamily="34" charset="0"/>
              </a:rPr>
              <a:t>Red</a:t>
            </a:r>
          </a:p>
          <a:p>
            <a:r>
              <a:rPr lang="en-GB" sz="3200">
                <a:latin typeface="Trebuchet MS" pitchFamily="34" charset="0"/>
              </a:rPr>
              <a:t> </a:t>
            </a:r>
            <a:br>
              <a:rPr lang="en-GB" sz="3200">
                <a:latin typeface="Trebuchet MS" pitchFamily="34" charset="0"/>
              </a:rPr>
            </a:br>
            <a:r>
              <a:rPr lang="en-GB" sz="3200">
                <a:latin typeface="Trebuchet MS" pitchFamily="34" charset="0"/>
              </a:rPr>
              <a:t>báisè</a:t>
            </a:r>
          </a:p>
          <a:p>
            <a:r>
              <a:rPr lang="en-GB" sz="3200">
                <a:latin typeface="Trebuchet MS" pitchFamily="34" charset="0"/>
              </a:rPr>
              <a:t>White</a:t>
            </a:r>
          </a:p>
          <a:p>
            <a:endParaRPr lang="en-GB" sz="3200">
              <a:latin typeface="Trebuchet MS" pitchFamily="34" charset="0"/>
            </a:endParaRPr>
          </a:p>
          <a:p>
            <a:endParaRPr lang="en-GB">
              <a:latin typeface="Trebuchet MS" pitchFamily="34" charset="0"/>
            </a:endParaRP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5508625" y="1844675"/>
            <a:ext cx="2016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rebuchet MS" pitchFamily="34" charset="0"/>
              </a:rPr>
              <a:t>Huángsè</a:t>
            </a:r>
          </a:p>
          <a:p>
            <a:r>
              <a:rPr lang="en-GB" sz="3200">
                <a:latin typeface="Trebuchet MS" pitchFamily="34" charset="0"/>
              </a:rPr>
              <a:t>Yellow</a:t>
            </a:r>
          </a:p>
          <a:p>
            <a:r>
              <a:rPr lang="en-GB" sz="3200">
                <a:latin typeface="Trebuchet MS" pitchFamily="34" charset="0"/>
              </a:rPr>
              <a:t> </a:t>
            </a:r>
            <a:br>
              <a:rPr lang="en-GB" sz="3200">
                <a:latin typeface="Trebuchet MS" pitchFamily="34" charset="0"/>
              </a:rPr>
            </a:br>
            <a:r>
              <a:rPr lang="en-GB" sz="3200">
                <a:latin typeface="Trebuchet MS" pitchFamily="34" charset="0"/>
              </a:rPr>
              <a:t>lǜsè</a:t>
            </a:r>
          </a:p>
          <a:p>
            <a:r>
              <a:rPr lang="en-GB" sz="3200">
                <a:latin typeface="Trebuchet MS" pitchFamily="34" charset="0"/>
              </a:rPr>
              <a:t>Green</a:t>
            </a:r>
          </a:p>
          <a:p>
            <a:r>
              <a:rPr lang="en-GB" sz="3200">
                <a:latin typeface="Trebuchet MS" pitchFamily="34" charset="0"/>
              </a:rPr>
              <a:t> </a:t>
            </a:r>
            <a:br>
              <a:rPr lang="en-GB" sz="3200">
                <a:latin typeface="Trebuchet MS" pitchFamily="34" charset="0"/>
              </a:rPr>
            </a:br>
            <a:r>
              <a:rPr lang="en-GB" sz="3200">
                <a:latin typeface="Trebuchet MS" pitchFamily="34" charset="0"/>
              </a:rPr>
              <a:t>zǐsè</a:t>
            </a:r>
          </a:p>
          <a:p>
            <a:r>
              <a:rPr lang="en-GB" sz="3200">
                <a:latin typeface="Trebuchet MS" pitchFamily="34" charset="0"/>
              </a:rPr>
              <a:t>Purple</a:t>
            </a:r>
          </a:p>
          <a:p>
            <a:endParaRPr lang="en-GB" sz="3200">
              <a:latin typeface="Trebuchet MS" pitchFamily="34" charset="0"/>
            </a:endParaRPr>
          </a:p>
        </p:txBody>
      </p:sp>
      <p:sp>
        <p:nvSpPr>
          <p:cNvPr id="2253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253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1D239B-5C7E-4B3A-9BE9-E231ED05051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2253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11" name="colo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35600" y="981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What colours are these?</a:t>
            </a:r>
            <a:endParaRPr lang="en-GB" dirty="0"/>
          </a:p>
        </p:txBody>
      </p:sp>
      <p:pic>
        <p:nvPicPr>
          <p:cNvPr id="23554" name="Picture 2" descr="C:\Users\lucy zhang\AppData\Local\Microsoft\Windows\Temporary Internet Files\Content.IE5\JWJCOJP6\MP900427742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628775"/>
            <a:ext cx="15351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lucy zhang\AppData\Local\Microsoft\Windows\Temporary Internet Files\Content.IE5\C2N1I4V9\MP900411770[1].jp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987675" y="1628775"/>
            <a:ext cx="1439863" cy="1947863"/>
          </a:xfrm>
        </p:spPr>
      </p:pic>
      <p:pic>
        <p:nvPicPr>
          <p:cNvPr id="23556" name="Picture 4" descr="C:\Users\lucy zhang\AppData\Local\Microsoft\Windows\Temporary Internet Files\Content.IE5\C2N1I4V9\MC90003009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1727200"/>
            <a:ext cx="12969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Users\lucy zhang\AppData\Local\Microsoft\Windows\Temporary Internet Files\Content.IE5\JWJCOJP6\MP900422099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650" y="4221163"/>
            <a:ext cx="151288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Users\lucy zhang\AppData\Local\Microsoft\Windows\Temporary Internet Files\Content.IE5\C2N1I4V9\MP900427736[1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9113" y="4149725"/>
            <a:ext cx="13684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C:\Users\lucy zhang\AppData\Local\Microsoft\Windows\Temporary Internet Files\Content.IE5\JWJCOJP6\MP900430995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64163" y="4221163"/>
            <a:ext cx="15049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356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7E90D1-CCBD-451B-8D40-3B33E98AC23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  <p:sp>
        <p:nvSpPr>
          <p:cNvPr id="2356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331913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708400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724525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2588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70840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9404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Listen to the example and Describe the pictures below</a:t>
            </a:r>
            <a:endParaRPr lang="en-GB" dirty="0"/>
          </a:p>
        </p:txBody>
      </p:sp>
      <p:pic>
        <p:nvPicPr>
          <p:cNvPr id="24578" name="Picture 2" descr="C:\Users\lucy zhang\AppData\Local\Microsoft\Windows\Temporary Internet Files\Content.IE5\C2N1I4V9\MC900436911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1700213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lucy zhang\AppData\Local\Microsoft\Windows\Temporary Internet Files\Content.IE5\APK7DHTB\MP900404922[1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188" y="5157788"/>
            <a:ext cx="18907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lucy zhang\AppData\Local\Microsoft\Windows\Temporary Internet Files\Content.IE5\C2N1I4V9\MC900250834[1].wmf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>
          <a:xfrm>
            <a:off x="2555875" y="5229225"/>
            <a:ext cx="762000" cy="1271588"/>
          </a:xfrm>
        </p:spPr>
      </p:pic>
      <p:pic>
        <p:nvPicPr>
          <p:cNvPr id="24581" name="Picture 6" descr="C:\Users\lucy zhang\AppData\Local\Microsoft\Windows\Temporary Internet Files\Content.IE5\KFVVTCBK\MC900235383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213" y="3789363"/>
            <a:ext cx="13668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C:\Users\lucy zhang\AppData\Local\Microsoft\Windows\Temporary Internet Files\Content.IE5\JWJCOJP6\MC900232711[1]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55875" y="3500438"/>
            <a:ext cx="10795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C:\Users\lucy zhang\AppData\Local\Microsoft\Windows\Temporary Internet Files\Content.IE5\JWJCOJP6\MC900013595[1]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0200" y="3716338"/>
            <a:ext cx="130651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908175" y="170021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rebuchet MS" pitchFamily="34" charset="0"/>
              </a:rPr>
              <a:t>example:</a:t>
            </a:r>
          </a:p>
        </p:txBody>
      </p:sp>
      <p:pic>
        <p:nvPicPr>
          <p:cNvPr id="24585" name="Picture 9" descr="C:\Users\lucy zhang\AppData\Local\Microsoft\Windows\Temporary Internet Files\Content.IE5\KFVVTCBK\MC900113476[1]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00563" y="5229225"/>
            <a:ext cx="6556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C:\Users\lucy zhang\AppData\Local\Microsoft\Windows\Temporary Internet Files\Content.IE5\C2N1I4V9\MC900441744[1]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84888" y="3429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3" descr="C:\Users\lucy zhang\AppData\Local\Microsoft\Windows\Temporary Internet Files\Content.IE5\JWJCOJP6\MC900237594[1]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56325" y="5157788"/>
            <a:ext cx="150018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27/02/2012</a:t>
            </a:r>
          </a:p>
        </p:txBody>
      </p:sp>
      <p:sp>
        <p:nvSpPr>
          <p:cNvPr id="2458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33B0EB-CFE4-477F-BFB3-C67B66AE3A9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  <p:sp>
        <p:nvSpPr>
          <p:cNvPr id="24590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87900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1331913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3059113" y="4797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4716463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6516688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14033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591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471646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67325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2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4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3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275</TotalTime>
  <Words>487</Words>
  <Application>Microsoft Office PowerPoint</Application>
  <PresentationFormat>On-screen Show (4:3)</PresentationFormat>
  <Paragraphs>219</Paragraphs>
  <Slides>23</Slides>
  <Notes>1</Notes>
  <HiddenSlides>0</HiddenSlides>
  <MMClips>45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Trebuchet MS</vt:lpstr>
      <vt:lpstr>Arial</vt:lpstr>
      <vt:lpstr>Wingdings 2</vt:lpstr>
      <vt:lpstr>Wingdings</vt:lpstr>
      <vt:lpstr>Calibri</vt:lpstr>
      <vt:lpstr>华文新魏</vt:lpstr>
      <vt:lpstr>宋体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five</dc:title>
  <dc:creator>lucy zhang</dc:creator>
  <cp:lastModifiedBy>isastaff</cp:lastModifiedBy>
  <cp:revision>35</cp:revision>
  <dcterms:created xsi:type="dcterms:W3CDTF">2012-02-09T10:53:03Z</dcterms:created>
  <dcterms:modified xsi:type="dcterms:W3CDTF">2012-04-24T13:50:46Z</dcterms:modified>
</cp:coreProperties>
</file>