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256" r:id="rId4"/>
    <p:sldId id="257" r:id="rId5"/>
    <p:sldId id="258" r:id="rId6"/>
    <p:sldId id="263" r:id="rId7"/>
    <p:sldId id="259" r:id="rId8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C43E0F-56EB-404C-9BE1-2946CEC7AA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663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3E2A3-5FD3-4BEC-8989-FEF3D48589D8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B54CE-4A10-4D41-9B1D-20FCC8CFA713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43E0F-56EB-404C-9BE1-2946CEC7AAF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1" name="Picture 19" descr="aston_uni_birm_p1655_CMYK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19" descr="aston_uni_birm_p1655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A33F1F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A33F1F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STAFF\DFS\SUSERS\desilvac\My%20Documents\LIS_citing_reference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://www.cubaencuentro.com/revista/layout/set/simple/revista-encuentro/archivo/53-54-verano-otono-2009/antiintelectualismo-y-genero-policial-en-cuba-250752/(relations)/0/(services)/0/(page)/0/(url)/1/(comments)/1/(links)/0/(images)/0" TargetMode="External"/><Relationship Id="rId5" Type="http://schemas.openxmlformats.org/officeDocument/2006/relationships/hyperlink" Target="http://www.rtve.es/alacarta/audios/hora-america/hora-america-la-amistad-entre-franco-y-fidel-castro-13-01-09/381254/" TargetMode="External"/><Relationship Id="rId4" Type="http://schemas.openxmlformats.org/officeDocument/2006/relationships/hyperlink" Target="http://www.imdb.com/title/tt0318462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ve.es/alacarta/audios/hora-america/hora-america-la-amistad-entre-franco-y-fidel-castro-13-01-09/381254/" TargetMode="External"/><Relationship Id="rId2" Type="http://schemas.openxmlformats.org/officeDocument/2006/relationships/hyperlink" Target="http://www.cubaencuentro.com/revista/revista-encuentro/archivo/53-54-verano-otono-2009/antiintelectualismo-y-genero-policial-en-cuba-250752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584" y="2420888"/>
            <a:ext cx="7585075" cy="1439862"/>
          </a:xfrm>
        </p:spPr>
        <p:txBody>
          <a:bodyPr/>
          <a:lstStyle/>
          <a:p>
            <a:r>
              <a:rPr lang="en-US" dirty="0" err="1" smtClean="0"/>
              <a:t>Elabora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Módulo</a:t>
            </a:r>
            <a:r>
              <a:rPr lang="en-US" dirty="0" smtClean="0"/>
              <a:t> 4 – </a:t>
            </a:r>
            <a:r>
              <a:rPr lang="en-US" dirty="0" err="1" smtClean="0"/>
              <a:t>Referenciar</a:t>
            </a:r>
            <a:r>
              <a:rPr lang="en-US" dirty="0" smtClean="0"/>
              <a:t> y </a:t>
            </a:r>
            <a:r>
              <a:rPr lang="en-US" dirty="0" err="1" smtClean="0"/>
              <a:t>evitar</a:t>
            </a:r>
            <a:r>
              <a:rPr lang="en-US" dirty="0" smtClean="0"/>
              <a:t> el </a:t>
            </a:r>
            <a:r>
              <a:rPr lang="en-US" dirty="0" err="1" smtClean="0"/>
              <a:t>plagio</a:t>
            </a:r>
            <a:endParaRPr lang="en-US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566025" cy="511175"/>
          </a:xfrm>
        </p:spPr>
        <p:txBody>
          <a:bodyPr/>
          <a:lstStyle/>
          <a:p>
            <a:r>
              <a:rPr lang="en-US" dirty="0" smtClean="0"/>
              <a:t>Situación: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/>
              <a:t>Estás preparando un ensayo sobre </a:t>
            </a:r>
            <a:r>
              <a:rPr lang="ca-ES" dirty="0" smtClean="0"/>
              <a:t>“</a:t>
            </a:r>
            <a:r>
              <a:rPr lang="ca-ES" b="1" i="1" dirty="0" smtClean="0"/>
              <a:t>La revolución cubana</a:t>
            </a:r>
            <a:r>
              <a:rPr lang="ca-ES" dirty="0" smtClean="0"/>
              <a:t>” para la clase de </a:t>
            </a:r>
            <a:r>
              <a:rPr lang="ca-ES" i="1" dirty="0" smtClean="0"/>
              <a:t>Cultura Latinoamericana</a:t>
            </a:r>
            <a:r>
              <a:rPr lang="ca-ES" dirty="0" smtClean="0"/>
              <a:t>. A continuación, </a:t>
            </a:r>
            <a:r>
              <a:rPr lang="ca-ES" dirty="0"/>
              <a:t>tienes  </a:t>
            </a:r>
            <a:r>
              <a:rPr lang="ca-ES" dirty="0" smtClean="0"/>
              <a:t>4 </a:t>
            </a:r>
            <a:r>
              <a:rPr lang="ca-ES" dirty="0"/>
              <a:t>fuentes de información que has utilizado para </a:t>
            </a:r>
            <a:r>
              <a:rPr lang="ca-ES" dirty="0" smtClean="0"/>
              <a:t>basar tus argumentos y que </a:t>
            </a:r>
            <a:r>
              <a:rPr lang="ca-ES" dirty="0"/>
              <a:t>debes </a:t>
            </a:r>
            <a:r>
              <a:rPr lang="ca-ES" dirty="0" smtClean="0"/>
              <a:t>mencionar al final del texto, </a:t>
            </a:r>
            <a:r>
              <a:rPr lang="ca-ES" dirty="0"/>
              <a:t>en tu bibliografía. </a:t>
            </a:r>
            <a:endParaRPr lang="ca-ES" dirty="0" smtClean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r>
              <a:rPr lang="ca-ES" dirty="0" smtClean="0"/>
              <a:t>Prepara </a:t>
            </a:r>
            <a:r>
              <a:rPr lang="ca-ES" dirty="0"/>
              <a:t>las referencias </a:t>
            </a:r>
            <a:r>
              <a:rPr lang="ca-ES" dirty="0" smtClean="0"/>
              <a:t>completas de </a:t>
            </a:r>
            <a:r>
              <a:rPr lang="ca-ES" dirty="0"/>
              <a:t>los siguientes </a:t>
            </a:r>
            <a:r>
              <a:rPr lang="ca-ES" dirty="0" smtClean="0"/>
              <a:t>recursos según el </a:t>
            </a:r>
            <a:r>
              <a:rPr lang="ca-ES" dirty="0" smtClean="0">
                <a:hlinkClick r:id="rId3" action="ppaction://hlinkfile"/>
              </a:rPr>
              <a:t>sistema Harvard </a:t>
            </a:r>
            <a:r>
              <a:rPr lang="ca-ES" dirty="0" smtClean="0"/>
              <a:t>de referencia. Recuerda que cada tipo de fuente de información tiene una fórmula diferente.</a:t>
            </a:r>
            <a:endParaRPr lang="ca-E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5WZRCF89\MC90012890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501008"/>
            <a:ext cx="1944914" cy="1434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80920" cy="511175"/>
          </a:xfrm>
        </p:spPr>
        <p:txBody>
          <a:bodyPr/>
          <a:lstStyle/>
          <a:p>
            <a:r>
              <a:rPr lang="ca-ES" sz="3200" dirty="0" smtClean="0"/>
              <a:t>Recurso</a:t>
            </a:r>
            <a:endParaRPr lang="ca-ES" sz="320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1556792"/>
            <a:ext cx="77768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a-ES" dirty="0" smtClean="0"/>
              <a:t>Una película sobre la juventud de Ernesto “Che” Guevara. Si necesitas más datos sobre la película puedes encontrarlos en esta página web </a:t>
            </a:r>
            <a:r>
              <a:rPr lang="ca-ES" sz="1600" dirty="0" smtClean="0">
                <a:hlinkClick r:id="rId4"/>
              </a:rPr>
              <a:t>http://www.imdb.com/title/tt0318462/</a:t>
            </a:r>
            <a:r>
              <a:rPr lang="ca-E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ca-ES" dirty="0" smtClean="0"/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Un libro reciente sobre la revolución cubana. Toda la información que necesitas está en la portada y en la página de derechos.</a:t>
            </a:r>
          </a:p>
          <a:p>
            <a:pPr>
              <a:buFont typeface="Arial" pitchFamily="34" charset="0"/>
              <a:buChar char="•"/>
            </a:pPr>
            <a:endParaRPr lang="ca-ES" dirty="0" smtClean="0"/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Un programa de radio sobre la relación entre el castrismo y el franquismo que está disponible </a:t>
            </a:r>
            <a:r>
              <a:rPr lang="ca-ES" sz="1600" dirty="0" smtClean="0">
                <a:hlinkClick r:id="rId5"/>
              </a:rPr>
              <a:t>http://www.rtve.es/alacarta/audios/hora-america/hora-america-la-amistad-entre-franco-y-fidel-castro-13-01-09/381254/</a:t>
            </a:r>
            <a:endParaRPr lang="ca-ES" sz="1600" dirty="0" smtClean="0"/>
          </a:p>
          <a:p>
            <a:pPr>
              <a:buFont typeface="Arial" pitchFamily="34" charset="0"/>
              <a:buChar char="•"/>
            </a:pPr>
            <a:endParaRPr lang="ca-ES" dirty="0" smtClean="0"/>
          </a:p>
          <a:p>
            <a:pPr>
              <a:buFont typeface="Arial" pitchFamily="34" charset="0"/>
              <a:buChar char="•"/>
            </a:pPr>
            <a:r>
              <a:rPr lang="ca-ES" dirty="0" smtClean="0"/>
              <a:t>Un artículo sobre los años 70 en Cuba que puedes leer completo aquí, en una revista especializada. </a:t>
            </a:r>
            <a:r>
              <a:rPr lang="ca-ES" sz="1600" dirty="0" smtClean="0">
                <a:hlinkClick r:id="rId6"/>
              </a:rPr>
              <a:t>http://www.cubaencuentro.com/revista/layout/set/simple/revista-encuentro/archivo/53-54-verano-otono-2009/antiintelectualismo-y-genero-policial-en-cuba-250752/(relations)/0/(services)/0/(page)/0/(url)/1/(comments)/1/(links)/0/(images)/0</a:t>
            </a:r>
            <a:endParaRPr lang="ca-ES" sz="1600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/>
          <a:lstStyle/>
          <a:p>
            <a:r>
              <a:rPr lang="ca-ES" dirty="0" smtClean="0"/>
              <a:t>Solución </a:t>
            </a:r>
            <a:r>
              <a:rPr lang="ca-ES" dirty="0" smtClean="0">
                <a:sym typeface="Wingdings" pitchFamily="2" charset="2"/>
              </a:rPr>
              <a:t></a:t>
            </a:r>
            <a:endParaRPr lang="ca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844824"/>
            <a:ext cx="7772400" cy="1500187"/>
          </a:xfrm>
        </p:spPr>
        <p:txBody>
          <a:bodyPr/>
          <a:lstStyle/>
          <a:p>
            <a:r>
              <a:rPr lang="ca-ES" dirty="0" smtClean="0"/>
              <a:t>Bibliografía </a:t>
            </a:r>
          </a:p>
          <a:p>
            <a:r>
              <a:rPr lang="ca-ES" dirty="0" smtClean="0"/>
              <a:t>(Comprueba cómo debería ser la lista de referencias completas </a:t>
            </a:r>
          </a:p>
          <a:p>
            <a:r>
              <a:rPr lang="ca-ES" dirty="0" smtClean="0"/>
              <a:t>de las fuentes de información utilizadas para tu trabajo).</a:t>
            </a:r>
            <a:endParaRPr lang="ca-E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2411760" y="4005064"/>
            <a:ext cx="4320480" cy="1728192"/>
          </a:xfrm>
          <a:prstGeom prst="wedgeEllipseCallout">
            <a:avLst>
              <a:gd name="adj1" fmla="val -56128"/>
              <a:gd name="adj2" fmla="val -37334"/>
            </a:avLst>
          </a:prstGeom>
          <a:solidFill>
            <a:srgbClr val="A33F1F"/>
          </a:solidFill>
          <a:ln>
            <a:solidFill>
              <a:srgbClr val="A33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 smtClean="0"/>
              <a:t>Recuerda que hay que presentar las referencias por orden alfabético.</a:t>
            </a:r>
            <a:endParaRPr lang="ca-E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04664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chemeClr val="bg1"/>
                </a:solidFill>
                <a:latin typeface="+mj-lt"/>
              </a:rPr>
              <a:t>Bibliografía</a:t>
            </a:r>
            <a:r>
              <a:rPr lang="ca-E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548680"/>
            <a:ext cx="7834313" cy="511175"/>
          </a:xfrm>
        </p:spPr>
        <p:txBody>
          <a:bodyPr/>
          <a:lstStyle/>
          <a:p>
            <a:r>
              <a:rPr lang="ca-ES" sz="3200" dirty="0" smtClean="0"/>
              <a:t>Bibliograf</a:t>
            </a:r>
            <a:r>
              <a:rPr lang="ca-ES" sz="3200" dirty="0" smtClean="0">
                <a:latin typeface="Calibri"/>
              </a:rPr>
              <a:t>ía</a:t>
            </a:r>
            <a:endParaRPr lang="ca-E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790056"/>
            <a:ext cx="7920880" cy="5067944"/>
          </a:xfrm>
        </p:spPr>
        <p:txBody>
          <a:bodyPr/>
          <a:lstStyle/>
          <a:p>
            <a:pPr marL="0" indent="0"/>
            <a:r>
              <a:rPr lang="en-US" sz="1600" dirty="0" err="1" smtClean="0"/>
              <a:t>Domínguez</a:t>
            </a:r>
            <a:r>
              <a:rPr lang="en-US" sz="1600" dirty="0" smtClean="0"/>
              <a:t>, D. (2009). </a:t>
            </a:r>
            <a:r>
              <a:rPr lang="en-US" sz="1600" dirty="0" err="1" smtClean="0"/>
              <a:t>Antiintelectualismo</a:t>
            </a:r>
            <a:r>
              <a:rPr lang="en-US" sz="1600" dirty="0" smtClean="0"/>
              <a:t> y </a:t>
            </a:r>
            <a:r>
              <a:rPr lang="en-US" sz="1600" dirty="0" err="1" smtClean="0"/>
              <a:t>género</a:t>
            </a:r>
            <a:r>
              <a:rPr lang="en-US" sz="1600" dirty="0" smtClean="0"/>
              <a:t> </a:t>
            </a:r>
            <a:r>
              <a:rPr lang="en-US" sz="1600" dirty="0" err="1" smtClean="0"/>
              <a:t>policial</a:t>
            </a:r>
            <a:r>
              <a:rPr lang="en-US" sz="1600" dirty="0" smtClean="0"/>
              <a:t> en Cuba. </a:t>
            </a:r>
            <a:r>
              <a:rPr lang="en-US" sz="1600" i="1" dirty="0" err="1" smtClean="0"/>
              <a:t>Encuentro</a:t>
            </a:r>
            <a:r>
              <a:rPr lang="en-US" sz="1600" i="1" dirty="0" smtClean="0"/>
              <a:t> de la </a:t>
            </a:r>
            <a:r>
              <a:rPr lang="en-US" sz="1600" i="1" dirty="0" err="1" smtClean="0"/>
              <a:t>Cultura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Cubana</a:t>
            </a:r>
            <a:r>
              <a:rPr lang="en-US" sz="1600" i="1" dirty="0" smtClean="0"/>
              <a:t>,</a:t>
            </a:r>
            <a:r>
              <a:rPr lang="en-US" sz="1600" dirty="0" smtClean="0"/>
              <a:t> [en </a:t>
            </a:r>
            <a:r>
              <a:rPr lang="en-US" sz="1600" dirty="0" err="1" smtClean="0"/>
              <a:t>línea</a:t>
            </a:r>
            <a:r>
              <a:rPr lang="en-US" sz="1600" dirty="0" smtClean="0"/>
              <a:t>] 53/54 pp.205-213. </a:t>
            </a:r>
            <a:r>
              <a:rPr lang="en-US" sz="1600" dirty="0" err="1" smtClean="0"/>
              <a:t>Disponible</a:t>
            </a:r>
            <a:r>
              <a:rPr lang="en-US" sz="1600" dirty="0" smtClean="0"/>
              <a:t> en </a:t>
            </a:r>
            <a:r>
              <a:rPr lang="ca-ES" sz="1600" dirty="0" smtClean="0">
                <a:hlinkClick r:id="rId2"/>
              </a:rPr>
              <a:t>http://www.cubaencuentro.com/revista/revista-encuentro/archivo/53-54-verano-otono-2009/antiintelectualismo-y-genero-policial-en-cuba-250752</a:t>
            </a:r>
            <a:r>
              <a:rPr lang="ca-ES" sz="1600" dirty="0" smtClean="0"/>
              <a:t> </a:t>
            </a:r>
            <a:r>
              <a:rPr lang="en-US" sz="1600" dirty="0" smtClean="0"/>
              <a:t>[</a:t>
            </a:r>
            <a:r>
              <a:rPr lang="en-US" sz="1600" dirty="0" err="1" smtClean="0"/>
              <a:t>Consultado</a:t>
            </a:r>
            <a:r>
              <a:rPr lang="en-US" sz="1600" dirty="0" smtClean="0"/>
              <a:t> 06/09/2011].</a:t>
            </a:r>
          </a:p>
          <a:p>
            <a:pPr marL="0" indent="0"/>
            <a:endParaRPr lang="ca-ES" sz="1600" dirty="0" smtClean="0"/>
          </a:p>
          <a:p>
            <a:pPr marL="0" indent="0"/>
            <a:r>
              <a:rPr lang="ca-ES" sz="1600" dirty="0" smtClean="0"/>
              <a:t>Guerra, S. y Maldonado, A. (2009). </a:t>
            </a:r>
            <a:r>
              <a:rPr lang="ca-ES" sz="1600" i="1" dirty="0" smtClean="0"/>
              <a:t>Historia de la Revolución cubana</a:t>
            </a:r>
            <a:r>
              <a:rPr lang="ca-ES" sz="1600" dirty="0" smtClean="0"/>
              <a:t>. Nafarroa: Txalaparta</a:t>
            </a:r>
          </a:p>
          <a:p>
            <a:pPr marL="0" indent="0"/>
            <a:endParaRPr lang="ca-ES" sz="1600" dirty="0" smtClean="0"/>
          </a:p>
          <a:p>
            <a:pPr marL="0" indent="0"/>
            <a:r>
              <a:rPr lang="ca-ES" sz="1600" dirty="0" smtClean="0"/>
              <a:t>RTVE, Radio exterior. (2009). </a:t>
            </a:r>
            <a:r>
              <a:rPr lang="ca-ES" sz="1600" i="1" dirty="0" smtClean="0"/>
              <a:t>Hora América</a:t>
            </a:r>
            <a:r>
              <a:rPr lang="ca-ES" sz="1600" dirty="0"/>
              <a:t>:</a:t>
            </a:r>
            <a:r>
              <a:rPr lang="ca-ES" sz="1600" i="1" dirty="0" smtClean="0"/>
              <a:t> La amistad entre Franco y Fidel Castro</a:t>
            </a:r>
            <a:r>
              <a:rPr lang="ca-ES" sz="1600" dirty="0" smtClean="0"/>
              <a:t> [Programa de radio] 13 enero. Disponible en: </a:t>
            </a:r>
            <a:r>
              <a:rPr lang="ca-ES" sz="1600" dirty="0" smtClean="0">
                <a:hlinkClick r:id="rId3"/>
              </a:rPr>
              <a:t>http://www.rtve.es/alacarta/audios/hora-america/hora-america-la-amistad-entre-franco-y-fidel-castro-13-01-09/381254/</a:t>
            </a:r>
            <a:r>
              <a:rPr lang="ca-ES" sz="1600" dirty="0" smtClean="0"/>
              <a:t> [Consultado 06/09/2011]</a:t>
            </a:r>
          </a:p>
          <a:p>
            <a:pPr marL="0" indent="0"/>
            <a:endParaRPr lang="ca-ES" sz="1600" dirty="0" smtClean="0"/>
          </a:p>
          <a:p>
            <a:pPr marL="0" indent="0"/>
            <a:r>
              <a:rPr lang="en-US" sz="1600" dirty="0" err="1" smtClean="0"/>
              <a:t>Salles</a:t>
            </a:r>
            <a:r>
              <a:rPr lang="en-US" sz="1600" dirty="0" smtClean="0"/>
              <a:t>, W. (2004). </a:t>
            </a:r>
            <a:r>
              <a:rPr lang="en-US" sz="1600" i="1" dirty="0" err="1" smtClean="0"/>
              <a:t>Diarios</a:t>
            </a:r>
            <a:r>
              <a:rPr lang="en-US" sz="1600" i="1" dirty="0" smtClean="0"/>
              <a:t> de </a:t>
            </a:r>
            <a:r>
              <a:rPr lang="en-US" sz="1600" i="1" dirty="0" err="1" smtClean="0"/>
              <a:t>motocicleta</a:t>
            </a:r>
            <a:r>
              <a:rPr lang="en-US" sz="1600" dirty="0" smtClean="0"/>
              <a:t>. [DVD- Film] </a:t>
            </a:r>
            <a:r>
              <a:rPr lang="en-US" sz="1600" dirty="0" err="1" smtClean="0"/>
              <a:t>Ar</a:t>
            </a:r>
            <a:r>
              <a:rPr lang="ca-ES" sz="1600" dirty="0" smtClean="0"/>
              <a:t>gentina, USA, Chile, Peru, Brazil, UK, Germany, France</a:t>
            </a:r>
            <a:r>
              <a:rPr lang="en-US" sz="1600" dirty="0" smtClean="0"/>
              <a:t>: </a:t>
            </a:r>
            <a:r>
              <a:rPr lang="ca-ES" sz="1600" dirty="0" smtClean="0"/>
              <a:t>FilmFour et al.</a:t>
            </a:r>
            <a:endParaRPr lang="ca-ES" sz="1600" dirty="0"/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_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dark_orange</Template>
  <TotalTime>300</TotalTime>
  <Words>269</Words>
  <Application>Microsoft Office PowerPoint</Application>
  <PresentationFormat>On-screen Show (4:3)</PresentationFormat>
  <Paragraphs>35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dark_orange</vt:lpstr>
      <vt:lpstr>AstonPPTblue</vt:lpstr>
      <vt:lpstr>1_AstonPPTblue</vt:lpstr>
      <vt:lpstr>Elabora una bibliografía</vt:lpstr>
      <vt:lpstr>Situación:</vt:lpstr>
      <vt:lpstr>Recurso</vt:lpstr>
      <vt:lpstr>Solución </vt:lpstr>
      <vt:lpstr>Bibliografía</vt:lpstr>
    </vt:vector>
  </TitlesOfParts>
  <Company>la vida loca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 una bibliografía</dc:title>
  <dc:creator>jordina</dc:creator>
  <cp:lastModifiedBy>desilvac</cp:lastModifiedBy>
  <cp:revision>38</cp:revision>
  <dcterms:created xsi:type="dcterms:W3CDTF">2011-09-06T00:33:23Z</dcterms:created>
  <dcterms:modified xsi:type="dcterms:W3CDTF">2012-01-18T11:45:51Z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-768839196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