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3" r:id="rId2"/>
    <p:sldId id="257" r:id="rId3"/>
    <p:sldId id="271" r:id="rId4"/>
    <p:sldId id="263" r:id="rId5"/>
    <p:sldId id="274" r:id="rId6"/>
    <p:sldId id="262" r:id="rId7"/>
    <p:sldId id="279" r:id="rId8"/>
    <p:sldId id="275" r:id="rId9"/>
    <p:sldId id="276" r:id="rId10"/>
    <p:sldId id="280" r:id="rId11"/>
    <p:sldId id="28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758" autoAdjust="0"/>
  </p:normalViewPr>
  <p:slideViewPr>
    <p:cSldViewPr>
      <p:cViewPr>
        <p:scale>
          <a:sx n="59" d="100"/>
          <a:sy n="59" d="100"/>
        </p:scale>
        <p:origin x="-612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66B7C-E0A6-4550-8B82-907CB6F2ED27}" type="datetimeFigureOut">
              <a:rPr lang="en-GB" smtClean="0"/>
              <a:t>10/07/2012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0A5FA-57E9-4B8F-99FA-0EE67C0C06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836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Pictures taken from </a:t>
            </a:r>
            <a:r>
              <a:rPr lang="en-GB" dirty="0" err="1" smtClean="0"/>
              <a:t>Vaya</a:t>
            </a:r>
            <a:r>
              <a:rPr lang="en-GB" dirty="0" smtClean="0"/>
              <a:t> </a:t>
            </a:r>
            <a:r>
              <a:rPr lang="en-GB" dirty="0" err="1" smtClean="0"/>
              <a:t>nuevo</a:t>
            </a:r>
            <a:r>
              <a:rPr lang="en-GB" baseline="0" dirty="0" smtClean="0"/>
              <a:t> 3 by Michael </a:t>
            </a:r>
            <a:r>
              <a:rPr lang="en-GB" baseline="0" dirty="0" err="1" smtClean="0"/>
              <a:t>Buckby</a:t>
            </a:r>
            <a:r>
              <a:rPr lang="en-GB" baseline="0" dirty="0" smtClean="0"/>
              <a:t> and Michael Calvert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0A5FA-57E9-4B8F-99FA-0EE67C0C060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332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0A5FA-57E9-4B8F-99FA-0EE67C0C060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561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34DB7-B2FB-4669-A58A-BC11B5B01EB5}" type="datetimeFigureOut">
              <a:rPr lang="en-GB" smtClean="0"/>
              <a:t>10/07/2012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5D8F-A1FD-4B30-BE4B-9E5B76B4C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614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34DB7-B2FB-4669-A58A-BC11B5B01EB5}" type="datetimeFigureOut">
              <a:rPr lang="en-GB" smtClean="0"/>
              <a:t>10/07/2012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5D8F-A1FD-4B30-BE4B-9E5B76B4C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764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34DB7-B2FB-4669-A58A-BC11B5B01EB5}" type="datetimeFigureOut">
              <a:rPr lang="en-GB" smtClean="0"/>
              <a:t>10/07/2012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5D8F-A1FD-4B30-BE4B-9E5B76B4C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411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34DB7-B2FB-4669-A58A-BC11B5B01EB5}" type="datetimeFigureOut">
              <a:rPr lang="en-GB" smtClean="0"/>
              <a:t>10/07/2012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5D8F-A1FD-4B30-BE4B-9E5B76B4C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88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34DB7-B2FB-4669-A58A-BC11B5B01EB5}" type="datetimeFigureOut">
              <a:rPr lang="en-GB" smtClean="0"/>
              <a:t>10/07/2012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5D8F-A1FD-4B30-BE4B-9E5B76B4C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8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34DB7-B2FB-4669-A58A-BC11B5B01EB5}" type="datetimeFigureOut">
              <a:rPr lang="en-GB" smtClean="0"/>
              <a:t>10/07/2012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5D8F-A1FD-4B30-BE4B-9E5B76B4C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582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34DB7-B2FB-4669-A58A-BC11B5B01EB5}" type="datetimeFigureOut">
              <a:rPr lang="en-GB" smtClean="0"/>
              <a:t>10/07/2012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5D8F-A1FD-4B30-BE4B-9E5B76B4C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150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34DB7-B2FB-4669-A58A-BC11B5B01EB5}" type="datetimeFigureOut">
              <a:rPr lang="en-GB" smtClean="0"/>
              <a:t>10/07/2012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5D8F-A1FD-4B30-BE4B-9E5B76B4C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324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34DB7-B2FB-4669-A58A-BC11B5B01EB5}" type="datetimeFigureOut">
              <a:rPr lang="en-GB" smtClean="0"/>
              <a:t>10/07/2012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5D8F-A1FD-4B30-BE4B-9E5B76B4C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392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34DB7-B2FB-4669-A58A-BC11B5B01EB5}" type="datetimeFigureOut">
              <a:rPr lang="en-GB" smtClean="0"/>
              <a:t>10/07/2012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5D8F-A1FD-4B30-BE4B-9E5B76B4C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525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34DB7-B2FB-4669-A58A-BC11B5B01EB5}" type="datetimeFigureOut">
              <a:rPr lang="en-GB" smtClean="0"/>
              <a:t>10/07/2012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5D8F-A1FD-4B30-BE4B-9E5B76B4C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30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34DB7-B2FB-4669-A58A-BC11B5B01EB5}" type="datetimeFigureOut">
              <a:rPr lang="en-GB" smtClean="0"/>
              <a:t>10/07/2012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D5D8F-A1FD-4B30-BE4B-9E5B76B4C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863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image" Target="../media/image6.png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emf"/><Relationship Id="rId5" Type="http://schemas.openxmlformats.org/officeDocument/2006/relationships/image" Target="../media/image7.png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9224" y="2204864"/>
            <a:ext cx="3252976" cy="3108960"/>
          </a:xfr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015716" y="188640"/>
            <a:ext cx="5688632" cy="864096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Medical Spanish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347864" y="5589239"/>
            <a:ext cx="3024336" cy="64633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600" b="1" dirty="0" smtClean="0"/>
              <a:t>¿</a:t>
            </a:r>
            <a:r>
              <a:rPr lang="en-GB" sz="3600" b="1" dirty="0" err="1" smtClean="0"/>
              <a:t>Qué</a:t>
            </a:r>
            <a:r>
              <a:rPr lang="en-GB" sz="3600" b="1" dirty="0" smtClean="0"/>
              <a:t> le </a:t>
            </a:r>
            <a:r>
              <a:rPr lang="en-GB" sz="3600" b="1" dirty="0" err="1" smtClean="0"/>
              <a:t>pasa</a:t>
            </a:r>
            <a:r>
              <a:rPr lang="en-GB" sz="3600" b="1" dirty="0" smtClean="0"/>
              <a:t>?</a:t>
            </a:r>
            <a:endParaRPr lang="en-GB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407239"/>
            <a:ext cx="763284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b="1" dirty="0" smtClean="0"/>
              <a:t>Common ailments , suggestions and recommendations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648449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810" y="1412776"/>
            <a:ext cx="4040188" cy="489654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GB" b="1" dirty="0" smtClean="0"/>
              <a:t>It is necessary that you go to the specialist.</a:t>
            </a:r>
          </a:p>
          <a:p>
            <a:r>
              <a:rPr lang="en-GB" b="1" dirty="0" smtClean="0"/>
              <a:t>I recommend you rest.</a:t>
            </a:r>
          </a:p>
          <a:p>
            <a:r>
              <a:rPr lang="en-GB" b="1" dirty="0" smtClean="0"/>
              <a:t>It is best that we take an x-ray.</a:t>
            </a:r>
          </a:p>
          <a:p>
            <a:endParaRPr lang="en-GB" b="1" dirty="0"/>
          </a:p>
          <a:p>
            <a:r>
              <a:rPr lang="en-GB" b="1" dirty="0" smtClean="0"/>
              <a:t>It is advisable that you don’t drink alcohol.</a:t>
            </a:r>
          </a:p>
          <a:p>
            <a:r>
              <a:rPr lang="en-GB" b="1" dirty="0" smtClean="0"/>
              <a:t>It is important that you drink plenty of water.</a:t>
            </a:r>
          </a:p>
          <a:p>
            <a:r>
              <a:rPr lang="en-GB" b="1" dirty="0" smtClean="0"/>
              <a:t>I recommend you eat a light diet.</a:t>
            </a:r>
          </a:p>
          <a:p>
            <a:r>
              <a:rPr lang="en-GB" b="1" dirty="0" smtClean="0"/>
              <a:t>It is essential that you give up smoking.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6016" y="1412776"/>
            <a:ext cx="3970784" cy="496855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GB" b="1" dirty="0" err="1" smtClean="0"/>
              <a:t>Es</a:t>
            </a:r>
            <a:r>
              <a:rPr lang="en-GB" b="1" dirty="0" smtClean="0"/>
              <a:t> </a:t>
            </a:r>
            <a:r>
              <a:rPr lang="en-GB" b="1" dirty="0" err="1" smtClean="0"/>
              <a:t>necesario</a:t>
            </a:r>
            <a:r>
              <a:rPr lang="en-GB" b="1" dirty="0" smtClean="0"/>
              <a:t> </a:t>
            </a:r>
            <a:r>
              <a:rPr lang="en-GB" b="1" dirty="0" err="1" smtClean="0"/>
              <a:t>que</a:t>
            </a:r>
            <a:r>
              <a:rPr lang="en-GB" b="1" dirty="0" smtClean="0"/>
              <a:t> </a:t>
            </a:r>
            <a:r>
              <a:rPr lang="en-GB" b="1" dirty="0" err="1" smtClean="0"/>
              <a:t>vaya</a:t>
            </a:r>
            <a:r>
              <a:rPr lang="en-GB" b="1" dirty="0" smtClean="0"/>
              <a:t> al </a:t>
            </a:r>
            <a:r>
              <a:rPr lang="en-GB" b="1" dirty="0" err="1" smtClean="0"/>
              <a:t>especialista</a:t>
            </a:r>
            <a:r>
              <a:rPr lang="en-GB" b="1" dirty="0" smtClean="0"/>
              <a:t>.</a:t>
            </a:r>
          </a:p>
          <a:p>
            <a:r>
              <a:rPr lang="en-GB" b="1" dirty="0" smtClean="0"/>
              <a:t>Le </a:t>
            </a:r>
            <a:r>
              <a:rPr lang="en-GB" b="1" dirty="0" err="1" smtClean="0"/>
              <a:t>recomiendo</a:t>
            </a:r>
            <a:r>
              <a:rPr lang="en-GB" b="1" dirty="0" smtClean="0"/>
              <a:t> </a:t>
            </a:r>
            <a:r>
              <a:rPr lang="en-GB" b="1" dirty="0" err="1" smtClean="0"/>
              <a:t>que</a:t>
            </a:r>
            <a:r>
              <a:rPr lang="en-GB" b="1" dirty="0" smtClean="0"/>
              <a:t> </a:t>
            </a:r>
            <a:r>
              <a:rPr lang="en-GB" b="1" dirty="0" err="1" smtClean="0"/>
              <a:t>descanse</a:t>
            </a:r>
            <a:r>
              <a:rPr lang="en-GB" b="1" dirty="0" smtClean="0"/>
              <a:t>.</a:t>
            </a:r>
          </a:p>
          <a:p>
            <a:r>
              <a:rPr lang="en-GB" b="1" dirty="0" err="1" smtClean="0"/>
              <a:t>Es</a:t>
            </a:r>
            <a:r>
              <a:rPr lang="en-GB" b="1" dirty="0" smtClean="0"/>
              <a:t> </a:t>
            </a:r>
            <a:r>
              <a:rPr lang="en-GB" b="1" dirty="0" err="1" smtClean="0"/>
              <a:t>mejor</a:t>
            </a:r>
            <a:r>
              <a:rPr lang="en-GB" b="1" dirty="0" smtClean="0"/>
              <a:t> </a:t>
            </a:r>
            <a:r>
              <a:rPr lang="en-GB" b="1" dirty="0" err="1" smtClean="0"/>
              <a:t>que</a:t>
            </a:r>
            <a:r>
              <a:rPr lang="en-GB" b="1" dirty="0" smtClean="0"/>
              <a:t> le </a:t>
            </a:r>
            <a:r>
              <a:rPr lang="en-GB" b="1" dirty="0" err="1" smtClean="0"/>
              <a:t>hagamos</a:t>
            </a:r>
            <a:r>
              <a:rPr lang="en-GB" b="1" dirty="0" smtClean="0"/>
              <a:t> </a:t>
            </a:r>
            <a:r>
              <a:rPr lang="en-GB" b="1" dirty="0" err="1" smtClean="0"/>
              <a:t>una</a:t>
            </a:r>
            <a:r>
              <a:rPr lang="en-GB" b="1" dirty="0" smtClean="0"/>
              <a:t> </a:t>
            </a:r>
            <a:r>
              <a:rPr lang="en-GB" b="1" dirty="0" err="1" smtClean="0"/>
              <a:t>radiografía</a:t>
            </a:r>
            <a:r>
              <a:rPr lang="en-GB" b="1" dirty="0" smtClean="0"/>
              <a:t>.</a:t>
            </a:r>
          </a:p>
          <a:p>
            <a:r>
              <a:rPr lang="en-GB" b="1" dirty="0" err="1" smtClean="0"/>
              <a:t>Es</a:t>
            </a:r>
            <a:r>
              <a:rPr lang="en-GB" b="1" dirty="0" smtClean="0"/>
              <a:t> </a:t>
            </a:r>
            <a:r>
              <a:rPr lang="en-GB" b="1" dirty="0" err="1" smtClean="0"/>
              <a:t>aconsejable</a:t>
            </a:r>
            <a:r>
              <a:rPr lang="en-GB" b="1" dirty="0" smtClean="0"/>
              <a:t> </a:t>
            </a:r>
            <a:r>
              <a:rPr lang="en-GB" b="1" dirty="0" err="1" smtClean="0"/>
              <a:t>que</a:t>
            </a:r>
            <a:r>
              <a:rPr lang="en-GB" b="1" dirty="0" smtClean="0"/>
              <a:t> no </a:t>
            </a:r>
            <a:r>
              <a:rPr lang="en-GB" b="1" dirty="0" err="1" smtClean="0"/>
              <a:t>beba</a:t>
            </a:r>
            <a:r>
              <a:rPr lang="en-GB" b="1" dirty="0" smtClean="0"/>
              <a:t> alcohol.</a:t>
            </a:r>
          </a:p>
          <a:p>
            <a:r>
              <a:rPr lang="en-GB" b="1" dirty="0" err="1" smtClean="0"/>
              <a:t>Es</a:t>
            </a:r>
            <a:r>
              <a:rPr lang="en-GB" b="1" dirty="0" smtClean="0"/>
              <a:t> </a:t>
            </a:r>
            <a:r>
              <a:rPr lang="en-GB" b="1" dirty="0" err="1" smtClean="0"/>
              <a:t>importante</a:t>
            </a:r>
            <a:r>
              <a:rPr lang="en-GB" b="1" dirty="0" smtClean="0"/>
              <a:t> </a:t>
            </a:r>
            <a:r>
              <a:rPr lang="en-GB" b="1" dirty="0" err="1" smtClean="0"/>
              <a:t>que</a:t>
            </a:r>
            <a:r>
              <a:rPr lang="en-GB" b="1" dirty="0" smtClean="0"/>
              <a:t> </a:t>
            </a:r>
            <a:r>
              <a:rPr lang="en-GB" b="1" dirty="0" err="1" smtClean="0"/>
              <a:t>beba</a:t>
            </a:r>
            <a:r>
              <a:rPr lang="en-GB" b="1" dirty="0" smtClean="0"/>
              <a:t> </a:t>
            </a:r>
            <a:r>
              <a:rPr lang="en-GB" b="1" dirty="0" err="1" smtClean="0"/>
              <a:t>mucha</a:t>
            </a:r>
            <a:r>
              <a:rPr lang="en-GB" b="1" dirty="0" smtClean="0"/>
              <a:t> </a:t>
            </a:r>
            <a:r>
              <a:rPr lang="en-GB" b="1" dirty="0" err="1" smtClean="0"/>
              <a:t>agua</a:t>
            </a:r>
            <a:r>
              <a:rPr lang="en-GB" b="1" dirty="0" smtClean="0"/>
              <a:t>.</a:t>
            </a:r>
          </a:p>
          <a:p>
            <a:r>
              <a:rPr lang="en-GB" b="1" dirty="0" smtClean="0"/>
              <a:t>Le </a:t>
            </a:r>
            <a:r>
              <a:rPr lang="en-GB" b="1" dirty="0" err="1" smtClean="0"/>
              <a:t>recomiendo</a:t>
            </a:r>
            <a:r>
              <a:rPr lang="en-GB" b="1" dirty="0" smtClean="0"/>
              <a:t> </a:t>
            </a:r>
            <a:r>
              <a:rPr lang="en-GB" b="1" dirty="0" err="1" smtClean="0"/>
              <a:t>que</a:t>
            </a:r>
            <a:r>
              <a:rPr lang="en-GB" b="1" dirty="0" smtClean="0"/>
              <a:t> coma </a:t>
            </a:r>
            <a:r>
              <a:rPr lang="en-GB" b="1" dirty="0" err="1" smtClean="0"/>
              <a:t>una</a:t>
            </a:r>
            <a:r>
              <a:rPr lang="en-GB" b="1" dirty="0" smtClean="0"/>
              <a:t> </a:t>
            </a:r>
            <a:r>
              <a:rPr lang="en-GB" b="1" dirty="0" err="1" smtClean="0"/>
              <a:t>dieta</a:t>
            </a:r>
            <a:r>
              <a:rPr lang="en-GB" b="1" dirty="0" smtClean="0"/>
              <a:t> </a:t>
            </a:r>
            <a:r>
              <a:rPr lang="en-GB" b="1" dirty="0" err="1" smtClean="0"/>
              <a:t>ligera</a:t>
            </a:r>
            <a:r>
              <a:rPr lang="en-GB" b="1" dirty="0" smtClean="0"/>
              <a:t>.</a:t>
            </a:r>
          </a:p>
          <a:p>
            <a:r>
              <a:rPr lang="en-GB" b="1" dirty="0" err="1" smtClean="0"/>
              <a:t>Es</a:t>
            </a:r>
            <a:r>
              <a:rPr lang="en-GB" b="1" dirty="0" smtClean="0"/>
              <a:t> </a:t>
            </a:r>
            <a:r>
              <a:rPr lang="en-GB" b="1" dirty="0" err="1" smtClean="0"/>
              <a:t>imprescindible</a:t>
            </a:r>
            <a:r>
              <a:rPr lang="en-GB" b="1" dirty="0" smtClean="0"/>
              <a:t> </a:t>
            </a:r>
            <a:r>
              <a:rPr lang="en-GB" b="1" dirty="0" err="1" smtClean="0"/>
              <a:t>que</a:t>
            </a:r>
            <a:r>
              <a:rPr lang="en-GB" b="1" dirty="0" smtClean="0"/>
              <a:t> </a:t>
            </a:r>
            <a:r>
              <a:rPr lang="en-GB" b="1" dirty="0" err="1" smtClean="0"/>
              <a:t>deje</a:t>
            </a:r>
            <a:r>
              <a:rPr lang="en-GB" b="1" dirty="0" smtClean="0"/>
              <a:t> de </a:t>
            </a:r>
            <a:r>
              <a:rPr lang="en-GB" b="1" dirty="0" err="1" smtClean="0"/>
              <a:t>fumar</a:t>
            </a:r>
            <a:r>
              <a:rPr lang="en-GB" b="1" dirty="0" smtClean="0"/>
              <a:t>.</a:t>
            </a:r>
          </a:p>
          <a:p>
            <a:endParaRPr lang="en-GB" b="1" dirty="0"/>
          </a:p>
        </p:txBody>
      </p:sp>
      <p:sp>
        <p:nvSpPr>
          <p:cNvPr id="7" name="Rectangle 6"/>
          <p:cNvSpPr/>
          <p:nvPr/>
        </p:nvSpPr>
        <p:spPr>
          <a:xfrm>
            <a:off x="3226502" y="260648"/>
            <a:ext cx="26909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Ahora</a:t>
            </a:r>
            <a:r>
              <a:rPr lang="en-GB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GB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tú</a:t>
            </a:r>
            <a:endParaRPr lang="en-GB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146922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12776"/>
            <a:ext cx="6120679" cy="3364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582488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488022"/>
            <a:ext cx="6120680" cy="706090"/>
          </a:xfrm>
          <a:ln w="57150"/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 err="1" smtClean="0"/>
              <a:t>Doler</a:t>
            </a:r>
            <a:r>
              <a:rPr lang="en-GB" dirty="0"/>
              <a:t> </a:t>
            </a:r>
            <a:r>
              <a:rPr lang="en-GB" dirty="0" smtClean="0"/>
              <a:t>-  to hurt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7613198"/>
              </p:ext>
            </p:extLst>
          </p:nvPr>
        </p:nvGraphicFramePr>
        <p:xfrm>
          <a:off x="457200" y="1628803"/>
          <a:ext cx="8229600" cy="4248468"/>
        </p:xfrm>
        <a:graphic>
          <a:graphicData uri="http://schemas.openxmlformats.org/drawingml/2006/table">
            <a:tbl>
              <a:tblPr firstRow="1" firstCol="1" bandRow="1"/>
              <a:tblGrid>
                <a:gridCol w="2743200"/>
                <a:gridCol w="2743200"/>
                <a:gridCol w="2743200"/>
              </a:tblGrid>
              <a:tr h="606924">
                <a:tc>
                  <a:txBody>
                    <a:bodyPr/>
                    <a:lstStyle/>
                    <a:p>
                      <a:pPr algn="l"/>
                      <a:r>
                        <a:rPr lang="es-ES" sz="2000" b="1" i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20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1" i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doler</a:t>
                      </a:r>
                      <a:endParaRPr lang="en-GB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 hurt</a:t>
                      </a:r>
                      <a:endParaRPr lang="en-GB" sz="20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6924">
                <a:tc>
                  <a:txBody>
                    <a:bodyPr/>
                    <a:lstStyle/>
                    <a:p>
                      <a:pPr algn="l">
                        <a:tabLst>
                          <a:tab pos="734695" algn="ctr"/>
                        </a:tabLst>
                      </a:pPr>
                      <a:r>
                        <a:rPr lang="en-GB" sz="20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 </a:t>
                      </a:r>
                      <a:r>
                        <a:rPr lang="en-GB" sz="2000" b="1" i="1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mí</a:t>
                      </a:r>
                      <a:r>
                        <a:rPr lang="en-GB" sz="20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	</a:t>
                      </a:r>
                      <a:endParaRPr lang="en-GB" sz="20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 </a:t>
                      </a:r>
                      <a:r>
                        <a:rPr lang="en-GB" sz="2000" b="1" i="1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duele</a:t>
                      </a:r>
                      <a:r>
                        <a:rPr lang="en-GB" sz="20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(n)</a:t>
                      </a:r>
                      <a:endParaRPr lang="en-GB" sz="20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It hurts me</a:t>
                      </a:r>
                      <a:endParaRPr lang="en-GB" sz="20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6924">
                <a:tc>
                  <a:txBody>
                    <a:bodyPr/>
                    <a:lstStyle/>
                    <a:p>
                      <a:pPr algn="l"/>
                      <a:r>
                        <a:rPr lang="en-GB" sz="20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 </a:t>
                      </a:r>
                      <a:r>
                        <a:rPr lang="en-GB" sz="2000" b="1" i="1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ti</a:t>
                      </a:r>
                      <a:endParaRPr lang="en-GB" sz="20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1" i="1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te</a:t>
                      </a:r>
                      <a:r>
                        <a:rPr lang="en-GB" sz="20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2000" b="1" i="1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duele</a:t>
                      </a:r>
                      <a:r>
                        <a:rPr lang="en-GB" sz="20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(n)</a:t>
                      </a:r>
                      <a:endParaRPr lang="en-GB" sz="20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It hurts you</a:t>
                      </a:r>
                      <a:endParaRPr lang="en-GB" sz="20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6924">
                <a:tc>
                  <a:txBody>
                    <a:bodyPr/>
                    <a:lstStyle/>
                    <a:p>
                      <a:pPr algn="l"/>
                      <a:r>
                        <a:rPr lang="es-ES" sz="2000" b="1" i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 él/a ella/ a usted</a:t>
                      </a:r>
                      <a:endParaRPr lang="en-GB" sz="20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20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le duele (n)</a:t>
                      </a:r>
                      <a:endParaRPr lang="en-GB" sz="20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It hurts him/her/you</a:t>
                      </a:r>
                      <a:endParaRPr lang="en-GB" sz="20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6924">
                <a:tc>
                  <a:txBody>
                    <a:bodyPr/>
                    <a:lstStyle/>
                    <a:p>
                      <a:pPr algn="l"/>
                      <a:r>
                        <a:rPr lang="es-ES" sz="20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 nosotros</a:t>
                      </a:r>
                      <a:endParaRPr lang="en-GB" sz="20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2000" b="1" i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nos duele (n)</a:t>
                      </a:r>
                      <a:endParaRPr lang="en-GB" sz="20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2000" b="1" i="1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It</a:t>
                      </a:r>
                      <a:r>
                        <a:rPr lang="es-ES" sz="20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2000" b="1" i="1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hurts</a:t>
                      </a:r>
                      <a:r>
                        <a:rPr lang="es-ES" sz="20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2000" b="1" i="1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us</a:t>
                      </a:r>
                      <a:endParaRPr lang="en-GB" sz="20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6924">
                <a:tc>
                  <a:txBody>
                    <a:bodyPr/>
                    <a:lstStyle/>
                    <a:p>
                      <a:pPr algn="l"/>
                      <a:r>
                        <a:rPr lang="es-ES" sz="20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 vosotros</a:t>
                      </a:r>
                      <a:endParaRPr lang="en-GB" sz="20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2000" b="1" i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os duele (n)</a:t>
                      </a:r>
                      <a:endParaRPr lang="en-GB" sz="20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2000" b="1" i="1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It</a:t>
                      </a:r>
                      <a:r>
                        <a:rPr lang="es-ES" sz="20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2000" b="1" i="1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hurts</a:t>
                      </a:r>
                      <a:r>
                        <a:rPr lang="es-ES" sz="20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2000" b="1" i="1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you</a:t>
                      </a:r>
                      <a:endParaRPr lang="en-GB" sz="20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6924">
                <a:tc>
                  <a:txBody>
                    <a:bodyPr/>
                    <a:lstStyle/>
                    <a:p>
                      <a:pPr algn="l"/>
                      <a:r>
                        <a:rPr lang="es-ES" sz="2000" b="1" i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 ellos/a ellas/a ustedes</a:t>
                      </a:r>
                      <a:endParaRPr lang="en-GB" sz="20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20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les duele (n)</a:t>
                      </a:r>
                      <a:endParaRPr lang="en-GB" sz="20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2000" b="1" i="1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It</a:t>
                      </a:r>
                      <a:r>
                        <a:rPr lang="es-ES" sz="20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2000" b="1" i="1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hurts</a:t>
                      </a:r>
                      <a:r>
                        <a:rPr lang="es-ES" sz="20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2000" b="1" i="1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them</a:t>
                      </a:r>
                      <a:r>
                        <a:rPr lang="es-ES" sz="20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s-ES" sz="2000" b="1" i="1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you</a:t>
                      </a:r>
                      <a:endParaRPr lang="en-GB" sz="20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503821" y="548679"/>
            <a:ext cx="7200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sym typeface="Wingdings" pitchFamily="2" charset="2"/>
              </a:rPr>
              <a:t>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111612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6984776" cy="92211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Dolores - Aches and pains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535113"/>
            <a:ext cx="3240360" cy="525735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dirty="0" err="1" smtClean="0"/>
              <a:t>Problemas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278461"/>
          </a:xfrm>
        </p:spPr>
        <p:txBody>
          <a:bodyPr>
            <a:normAutofit lnSpcReduction="10000"/>
          </a:bodyPr>
          <a:lstStyle/>
          <a:p>
            <a:r>
              <a:rPr lang="en-GB" b="1" dirty="0" err="1" smtClean="0">
                <a:solidFill>
                  <a:schemeClr val="accent5">
                    <a:lumMod val="50000"/>
                  </a:schemeClr>
                </a:solidFill>
              </a:rPr>
              <a:t>Quemarse</a:t>
            </a: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b="1" dirty="0" err="1" smtClean="0">
                <a:solidFill>
                  <a:schemeClr val="accent5">
                    <a:lumMod val="50000"/>
                  </a:schemeClr>
                </a:solidFill>
              </a:rPr>
              <a:t>Romperse</a:t>
            </a: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 (</a:t>
            </a:r>
            <a:r>
              <a:rPr lang="en-GB" b="1" dirty="0" err="1" smtClean="0">
                <a:solidFill>
                  <a:schemeClr val="accent5">
                    <a:lumMod val="50000"/>
                  </a:schemeClr>
                </a:solidFill>
              </a:rPr>
              <a:t>roto</a:t>
            </a: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r>
              <a:rPr lang="en-GB" b="1" dirty="0" err="1" smtClean="0">
                <a:solidFill>
                  <a:schemeClr val="accent5">
                    <a:lumMod val="50000"/>
                  </a:schemeClr>
                </a:solidFill>
              </a:rPr>
              <a:t>Cortar</a:t>
            </a: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(se) </a:t>
            </a:r>
          </a:p>
          <a:p>
            <a:r>
              <a:rPr lang="en-GB" b="1" dirty="0" err="1" smtClean="0">
                <a:solidFill>
                  <a:schemeClr val="accent5">
                    <a:lumMod val="50000"/>
                  </a:schemeClr>
                </a:solidFill>
              </a:rPr>
              <a:t>Torcer</a:t>
            </a: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(se)</a:t>
            </a:r>
          </a:p>
          <a:p>
            <a:r>
              <a:rPr lang="en-GB" b="1" dirty="0" err="1" smtClean="0">
                <a:solidFill>
                  <a:schemeClr val="accent5">
                    <a:lumMod val="50000"/>
                  </a:schemeClr>
                </a:solidFill>
              </a:rPr>
              <a:t>Estar</a:t>
            </a: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5">
                    <a:lumMod val="50000"/>
                  </a:schemeClr>
                </a:solidFill>
              </a:rPr>
              <a:t>enfermo</a:t>
            </a: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 (a)</a:t>
            </a:r>
          </a:p>
          <a:p>
            <a:r>
              <a:rPr lang="en-GB" b="1" dirty="0" err="1" smtClean="0">
                <a:solidFill>
                  <a:schemeClr val="accent5">
                    <a:lumMod val="50000"/>
                  </a:schemeClr>
                </a:solidFill>
              </a:rPr>
              <a:t>Estar</a:t>
            </a: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5">
                    <a:lumMod val="50000"/>
                  </a:schemeClr>
                </a:solidFill>
              </a:rPr>
              <a:t>cansado</a:t>
            </a: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 (a)</a:t>
            </a:r>
          </a:p>
          <a:p>
            <a:r>
              <a:rPr lang="en-GB" b="1" dirty="0" err="1" smtClean="0">
                <a:solidFill>
                  <a:schemeClr val="accent5">
                    <a:lumMod val="50000"/>
                  </a:schemeClr>
                </a:solidFill>
              </a:rPr>
              <a:t>Estar</a:t>
            </a: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5">
                    <a:lumMod val="50000"/>
                  </a:schemeClr>
                </a:solidFill>
              </a:rPr>
              <a:t>deprimido</a:t>
            </a: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 (a)</a:t>
            </a:r>
          </a:p>
          <a:p>
            <a:r>
              <a:rPr lang="en-GB" b="1" dirty="0" err="1" smtClean="0">
                <a:solidFill>
                  <a:schemeClr val="accent5">
                    <a:lumMod val="50000"/>
                  </a:schemeClr>
                </a:solidFill>
              </a:rPr>
              <a:t>Tener</a:t>
            </a: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5">
                    <a:lumMod val="50000"/>
                  </a:schemeClr>
                </a:solidFill>
              </a:rPr>
              <a:t>fiebre</a:t>
            </a:r>
            <a:endParaRPr lang="en-GB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b="1" dirty="0" err="1" smtClean="0">
                <a:solidFill>
                  <a:schemeClr val="accent5">
                    <a:lumMod val="50000"/>
                  </a:schemeClr>
                </a:solidFill>
              </a:rPr>
              <a:t>Hacerse</a:t>
            </a: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5">
                    <a:lumMod val="50000"/>
                  </a:schemeClr>
                </a:solidFill>
              </a:rPr>
              <a:t>daño</a:t>
            </a:r>
            <a:endParaRPr lang="en-GB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b="1" dirty="0" err="1" smtClean="0">
                <a:solidFill>
                  <a:schemeClr val="accent5">
                    <a:lumMod val="50000"/>
                  </a:schemeClr>
                </a:solidFill>
              </a:rPr>
              <a:t>caerse</a:t>
            </a: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095327" cy="525735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Problems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350469"/>
          </a:xfrm>
        </p:spPr>
        <p:txBody>
          <a:bodyPr>
            <a:normAutofit lnSpcReduction="10000"/>
          </a:bodyPr>
          <a:lstStyle/>
          <a:p>
            <a:r>
              <a:rPr lang="en-GB" b="1" dirty="0" smtClean="0">
                <a:solidFill>
                  <a:srgbClr val="002060"/>
                </a:solidFill>
              </a:rPr>
              <a:t>To burn oneself</a:t>
            </a:r>
          </a:p>
          <a:p>
            <a:r>
              <a:rPr lang="en-GB" b="1" dirty="0" smtClean="0">
                <a:solidFill>
                  <a:srgbClr val="002060"/>
                </a:solidFill>
              </a:rPr>
              <a:t>To break</a:t>
            </a:r>
          </a:p>
          <a:p>
            <a:r>
              <a:rPr lang="en-GB" b="1" dirty="0" smtClean="0">
                <a:solidFill>
                  <a:srgbClr val="002060"/>
                </a:solidFill>
              </a:rPr>
              <a:t>To cut (oneself)</a:t>
            </a:r>
          </a:p>
          <a:p>
            <a:r>
              <a:rPr lang="en-GB" b="1" dirty="0" smtClean="0">
                <a:solidFill>
                  <a:srgbClr val="002060"/>
                </a:solidFill>
              </a:rPr>
              <a:t>To twist</a:t>
            </a:r>
          </a:p>
          <a:p>
            <a:r>
              <a:rPr lang="en-GB" b="1" dirty="0" smtClean="0">
                <a:solidFill>
                  <a:srgbClr val="002060"/>
                </a:solidFill>
              </a:rPr>
              <a:t>To be ill</a:t>
            </a:r>
            <a:endParaRPr lang="en-GB" b="1" dirty="0">
              <a:solidFill>
                <a:srgbClr val="002060"/>
              </a:solidFill>
            </a:endParaRPr>
          </a:p>
          <a:p>
            <a:r>
              <a:rPr lang="en-GB" b="1" dirty="0" smtClean="0">
                <a:solidFill>
                  <a:srgbClr val="002060"/>
                </a:solidFill>
              </a:rPr>
              <a:t>To be tired</a:t>
            </a:r>
          </a:p>
          <a:p>
            <a:r>
              <a:rPr lang="en-GB" b="1" dirty="0" smtClean="0">
                <a:solidFill>
                  <a:srgbClr val="002060"/>
                </a:solidFill>
              </a:rPr>
              <a:t>To be depressed</a:t>
            </a:r>
          </a:p>
          <a:p>
            <a:r>
              <a:rPr lang="en-GB" b="1" dirty="0" smtClean="0">
                <a:solidFill>
                  <a:srgbClr val="002060"/>
                </a:solidFill>
              </a:rPr>
              <a:t>To have high temperature</a:t>
            </a:r>
          </a:p>
          <a:p>
            <a:r>
              <a:rPr lang="en-GB" b="1" dirty="0" smtClean="0">
                <a:solidFill>
                  <a:srgbClr val="002060"/>
                </a:solidFill>
              </a:rPr>
              <a:t>To hurt oneself</a:t>
            </a:r>
          </a:p>
          <a:p>
            <a:r>
              <a:rPr lang="en-GB" b="1" dirty="0" smtClean="0">
                <a:solidFill>
                  <a:srgbClr val="002060"/>
                </a:solidFill>
              </a:rPr>
              <a:t>To fall down</a:t>
            </a:r>
            <a:endParaRPr lang="en-GB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549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7864" y="274638"/>
            <a:ext cx="3096344" cy="92211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sz="4000" b="1" dirty="0" err="1" smtClean="0">
                <a:solidFill>
                  <a:srgbClr val="7030A0"/>
                </a:solidFill>
                <a:sym typeface="Wingdings" pitchFamily="2" charset="2"/>
              </a:rPr>
              <a:t>Ahora</a:t>
            </a:r>
            <a:r>
              <a:rPr lang="en-GB" sz="4000" b="1" dirty="0" smtClean="0">
                <a:solidFill>
                  <a:srgbClr val="7030A0"/>
                </a:solidFill>
                <a:sym typeface="Wingdings" pitchFamily="2" charset="2"/>
              </a:rPr>
              <a:t> </a:t>
            </a:r>
            <a:r>
              <a:rPr lang="en-GB" sz="4000" b="1" dirty="0" err="1" smtClean="0">
                <a:solidFill>
                  <a:srgbClr val="7030A0"/>
                </a:solidFill>
                <a:sym typeface="Wingdings" pitchFamily="2" charset="2"/>
              </a:rPr>
              <a:t>tú</a:t>
            </a:r>
            <a:r>
              <a:rPr lang="en-GB" sz="4000" b="1" dirty="0" smtClean="0">
                <a:solidFill>
                  <a:srgbClr val="7030A0"/>
                </a:solidFill>
                <a:sym typeface="Wingdings" pitchFamily="2" charset="2"/>
              </a:rPr>
              <a:t/>
            </a:r>
            <a:br>
              <a:rPr lang="en-GB" sz="4000" b="1" dirty="0" smtClean="0">
                <a:solidFill>
                  <a:srgbClr val="7030A0"/>
                </a:solidFill>
                <a:sym typeface="Wingdings" pitchFamily="2" charset="2"/>
              </a:rPr>
            </a:br>
            <a:r>
              <a:rPr lang="en-GB" sz="4000" b="1" dirty="0" smtClean="0">
                <a:solidFill>
                  <a:srgbClr val="7030A0"/>
                </a:solidFill>
                <a:sym typeface="Wingdings" pitchFamily="2" charset="2"/>
              </a:rPr>
              <a:t>¿</a:t>
            </a:r>
            <a:r>
              <a:rPr lang="en-GB" sz="4000" b="1" dirty="0" err="1" smtClean="0">
                <a:solidFill>
                  <a:srgbClr val="7030A0"/>
                </a:solidFill>
                <a:sym typeface="Wingdings" pitchFamily="2" charset="2"/>
              </a:rPr>
              <a:t>Qué</a:t>
            </a:r>
            <a:r>
              <a:rPr lang="en-GB" sz="4000" b="1" dirty="0" smtClean="0">
                <a:solidFill>
                  <a:srgbClr val="7030A0"/>
                </a:solidFill>
                <a:sym typeface="Wingdings" pitchFamily="2" charset="2"/>
              </a:rPr>
              <a:t> le </a:t>
            </a:r>
            <a:r>
              <a:rPr lang="en-GB" sz="4000" b="1" dirty="0" err="1" smtClean="0">
                <a:solidFill>
                  <a:srgbClr val="7030A0"/>
                </a:solidFill>
                <a:sym typeface="Wingdings" pitchFamily="2" charset="2"/>
              </a:rPr>
              <a:t>pasa</a:t>
            </a:r>
            <a:r>
              <a:rPr lang="en-GB" sz="4000" b="1" dirty="0" smtClean="0">
                <a:solidFill>
                  <a:srgbClr val="7030A0"/>
                </a:solidFill>
                <a:sym typeface="Wingdings" pitchFamily="2" charset="2"/>
              </a:rPr>
              <a:t>?</a:t>
            </a:r>
            <a:endParaRPr lang="en-GB" sz="4000" b="1" dirty="0">
              <a:solidFill>
                <a:srgbClr val="7030A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827" y="1823624"/>
            <a:ext cx="1530171" cy="138375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46" y="3934859"/>
            <a:ext cx="1199082" cy="13825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5479" y="1889001"/>
            <a:ext cx="1368511" cy="15180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655" y="1600968"/>
            <a:ext cx="1460418" cy="9980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0" name="TextBox 9"/>
          <p:cNvSpPr txBox="1"/>
          <p:nvPr/>
        </p:nvSpPr>
        <p:spPr>
          <a:xfrm>
            <a:off x="285827" y="3422897"/>
            <a:ext cx="1698079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Me he </a:t>
            </a:r>
            <a:r>
              <a:rPr lang="en-GB" sz="2400" b="1" dirty="0" err="1" smtClean="0"/>
              <a:t>roto</a:t>
            </a:r>
            <a:r>
              <a:rPr lang="en-GB" sz="2400" b="1" dirty="0" smtClean="0"/>
              <a:t> el </a:t>
            </a:r>
            <a:r>
              <a:rPr lang="en-GB" sz="2400" b="1" dirty="0" err="1" smtClean="0"/>
              <a:t>brazo</a:t>
            </a:r>
            <a:endParaRPr lang="en-GB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673219" y="5513245"/>
            <a:ext cx="3258075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Me he </a:t>
            </a:r>
            <a:r>
              <a:rPr lang="en-GB" sz="2400" b="1" dirty="0" err="1" smtClean="0"/>
              <a:t>hecho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daño</a:t>
            </a:r>
            <a:r>
              <a:rPr lang="en-GB" sz="2400" b="1" dirty="0" smtClean="0"/>
              <a:t> en la </a:t>
            </a:r>
            <a:r>
              <a:rPr lang="en-GB" sz="2400" b="1" dirty="0" err="1" smtClean="0"/>
              <a:t>rodilla</a:t>
            </a:r>
            <a:endParaRPr lang="en-GB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229724" y="2911705"/>
            <a:ext cx="252028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Me he </a:t>
            </a:r>
            <a:r>
              <a:rPr lang="en-GB" sz="2400" b="1" dirty="0" err="1" smtClean="0"/>
              <a:t>cortado</a:t>
            </a:r>
            <a:r>
              <a:rPr lang="en-GB" sz="2400" b="1" dirty="0" smtClean="0"/>
              <a:t> el </a:t>
            </a:r>
            <a:r>
              <a:rPr lang="en-GB" sz="2400" b="1" dirty="0" err="1" smtClean="0"/>
              <a:t>dedo</a:t>
            </a:r>
            <a:endParaRPr lang="en-GB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094898" y="3742702"/>
            <a:ext cx="1805796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Me he </a:t>
            </a:r>
            <a:r>
              <a:rPr lang="en-GB" sz="2800" b="1" dirty="0" err="1" smtClean="0"/>
              <a:t>quemado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831133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3808" y="116632"/>
            <a:ext cx="3600400" cy="70609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>!</a:t>
            </a:r>
            <a:r>
              <a:rPr lang="en-GB" dirty="0" err="1" smtClean="0"/>
              <a:t>Ahora</a:t>
            </a:r>
            <a:r>
              <a:rPr lang="en-GB" dirty="0" smtClean="0"/>
              <a:t> </a:t>
            </a:r>
            <a:r>
              <a:rPr lang="en-GB" dirty="0" err="1" smtClean="0"/>
              <a:t>tú</a:t>
            </a:r>
            <a:r>
              <a:rPr lang="en-GB" dirty="0" smtClean="0"/>
              <a:t>!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980728"/>
            <a:ext cx="4896544" cy="57606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2800" dirty="0" smtClean="0"/>
              <a:t>¿</a:t>
            </a:r>
            <a:r>
              <a:rPr lang="en-GB" sz="2800" dirty="0" err="1" smtClean="0"/>
              <a:t>Qué</a:t>
            </a:r>
            <a:r>
              <a:rPr lang="en-GB" sz="2800" dirty="0" smtClean="0"/>
              <a:t> le </a:t>
            </a:r>
            <a:r>
              <a:rPr lang="en-GB" sz="2800" dirty="0" err="1" smtClean="0"/>
              <a:t>pasa</a:t>
            </a:r>
            <a:r>
              <a:rPr lang="en-GB" sz="2800" dirty="0" smtClean="0"/>
              <a:t> a </a:t>
            </a:r>
            <a:r>
              <a:rPr lang="en-GB" sz="2800" dirty="0" err="1" smtClean="0"/>
              <a:t>tu</a:t>
            </a:r>
            <a:r>
              <a:rPr lang="en-GB" sz="2800" dirty="0" smtClean="0"/>
              <a:t> </a:t>
            </a:r>
            <a:r>
              <a:rPr lang="en-GB" sz="2800" dirty="0" err="1" smtClean="0"/>
              <a:t>herman</a:t>
            </a:r>
            <a:r>
              <a:rPr lang="en-GB" sz="2800" dirty="0" err="1" smtClean="0">
                <a:solidFill>
                  <a:srgbClr val="FF0000"/>
                </a:solidFill>
              </a:rPr>
              <a:t>o</a:t>
            </a:r>
            <a:r>
              <a:rPr lang="en-GB" sz="2800" dirty="0" smtClean="0"/>
              <a:t> (</a:t>
            </a:r>
            <a:r>
              <a:rPr lang="en-GB" sz="2800" dirty="0" smtClean="0">
                <a:solidFill>
                  <a:srgbClr val="FF0000"/>
                </a:solidFill>
              </a:rPr>
              <a:t>a</a:t>
            </a:r>
            <a:r>
              <a:rPr lang="en-GB" sz="2800" dirty="0" smtClean="0"/>
              <a:t>)?</a:t>
            </a:r>
            <a:endParaRPr lang="en-GB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47813"/>
            <a:ext cx="1080120" cy="961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42" y="3068959"/>
            <a:ext cx="1076895" cy="983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259501"/>
            <a:ext cx="1213981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219" y="1831418"/>
            <a:ext cx="1494997" cy="1243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358993"/>
            <a:ext cx="1368152" cy="935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2455" y="4795388"/>
            <a:ext cx="1362792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981331" y="2005353"/>
            <a:ext cx="2299398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1"/>
                </a:solidFill>
              </a:rPr>
              <a:t>He/she has twisted his foot.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Se ha  </a:t>
            </a:r>
            <a:r>
              <a:rPr lang="en-GB" b="1" dirty="0" err="1" smtClean="0">
                <a:solidFill>
                  <a:schemeClr val="tx1"/>
                </a:solidFill>
              </a:rPr>
              <a:t>torcido</a:t>
            </a:r>
            <a:r>
              <a:rPr lang="en-GB" b="1" dirty="0" smtClean="0">
                <a:solidFill>
                  <a:schemeClr val="tx1"/>
                </a:solidFill>
              </a:rPr>
              <a:t> el pie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81331" y="3419031"/>
            <a:ext cx="222901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He/she has broken his arm</a:t>
            </a:r>
          </a:p>
          <a:p>
            <a:r>
              <a:rPr lang="en-GB" b="1" dirty="0" smtClean="0"/>
              <a:t>Se ha </a:t>
            </a:r>
            <a:r>
              <a:rPr lang="en-GB" b="1" dirty="0" err="1" smtClean="0"/>
              <a:t>roto</a:t>
            </a:r>
            <a:r>
              <a:rPr lang="en-GB" b="1" dirty="0" smtClean="0"/>
              <a:t> el </a:t>
            </a:r>
            <a:r>
              <a:rPr lang="en-GB" b="1" dirty="0" err="1" smtClean="0"/>
              <a:t>brazo</a:t>
            </a:r>
            <a:endParaRPr lang="en-GB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981331" y="4960584"/>
            <a:ext cx="2232248" cy="92333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He/she has got the flu</a:t>
            </a:r>
          </a:p>
          <a:p>
            <a:r>
              <a:rPr lang="en-GB" b="1" dirty="0" smtClean="0"/>
              <a:t>Ha </a:t>
            </a:r>
            <a:r>
              <a:rPr lang="en-GB" b="1" dirty="0" err="1" smtClean="0"/>
              <a:t>cogido</a:t>
            </a:r>
            <a:r>
              <a:rPr lang="en-GB" b="1" dirty="0" smtClean="0"/>
              <a:t> la gripe</a:t>
            </a:r>
            <a:endParaRPr lang="en-GB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562382" y="1708846"/>
            <a:ext cx="2189203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He/she has burned his/her hand</a:t>
            </a:r>
          </a:p>
          <a:p>
            <a:r>
              <a:rPr lang="en-GB" b="1" dirty="0" smtClean="0"/>
              <a:t>Se ha </a:t>
            </a:r>
            <a:r>
              <a:rPr lang="en-GB" b="1" dirty="0" err="1" smtClean="0"/>
              <a:t>quemado</a:t>
            </a:r>
            <a:r>
              <a:rPr lang="en-GB" b="1" dirty="0" smtClean="0"/>
              <a:t> la </a:t>
            </a:r>
            <a:r>
              <a:rPr lang="en-GB" b="1" dirty="0" err="1" smtClean="0"/>
              <a:t>mano</a:t>
            </a:r>
            <a:r>
              <a:rPr lang="en-GB" b="1" dirty="0" smtClean="0"/>
              <a:t>.</a:t>
            </a:r>
            <a:endParaRPr lang="en-GB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588224" y="3226337"/>
            <a:ext cx="1872208" cy="120032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He/she has cut his/her finger</a:t>
            </a:r>
          </a:p>
          <a:p>
            <a:r>
              <a:rPr lang="en-GB" b="1" dirty="0" smtClean="0">
                <a:solidFill>
                  <a:schemeClr val="bg1"/>
                </a:solidFill>
              </a:rPr>
              <a:t>Se ha </a:t>
            </a:r>
            <a:r>
              <a:rPr lang="en-GB" b="1" dirty="0" err="1" smtClean="0">
                <a:solidFill>
                  <a:schemeClr val="bg1"/>
                </a:solidFill>
              </a:rPr>
              <a:t>cortado</a:t>
            </a:r>
            <a:r>
              <a:rPr lang="en-GB" b="1" dirty="0" smtClean="0">
                <a:solidFill>
                  <a:schemeClr val="bg1"/>
                </a:solidFill>
              </a:rPr>
              <a:t> el </a:t>
            </a:r>
            <a:r>
              <a:rPr lang="en-GB" b="1" dirty="0" err="1" smtClean="0">
                <a:solidFill>
                  <a:schemeClr val="bg1"/>
                </a:solidFill>
              </a:rPr>
              <a:t>dedo</a:t>
            </a:r>
            <a:r>
              <a:rPr lang="en-GB" b="1" dirty="0" smtClean="0">
                <a:solidFill>
                  <a:schemeClr val="bg1"/>
                </a:solidFill>
              </a:rPr>
              <a:t>.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67101" y="4795388"/>
            <a:ext cx="1872208" cy="120032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/>
              <a:t>S</a:t>
            </a:r>
            <a:r>
              <a:rPr lang="en-GB" b="1" dirty="0" smtClean="0"/>
              <a:t>he has hurt his/her knee</a:t>
            </a:r>
          </a:p>
          <a:p>
            <a:r>
              <a:rPr lang="en-GB" b="1" dirty="0" smtClean="0"/>
              <a:t>Se ha </a:t>
            </a:r>
            <a:r>
              <a:rPr lang="en-GB" b="1" dirty="0" err="1" smtClean="0"/>
              <a:t>hecho</a:t>
            </a:r>
            <a:r>
              <a:rPr lang="en-GB" b="1" dirty="0" smtClean="0"/>
              <a:t> </a:t>
            </a:r>
            <a:r>
              <a:rPr lang="en-GB" b="1" dirty="0" err="1" smtClean="0"/>
              <a:t>daño</a:t>
            </a:r>
            <a:r>
              <a:rPr lang="en-GB" b="1" dirty="0" smtClean="0"/>
              <a:t> en la </a:t>
            </a:r>
            <a:r>
              <a:rPr lang="en-GB" b="1" dirty="0" err="1" smtClean="0"/>
              <a:t>rodilla</a:t>
            </a:r>
            <a:r>
              <a:rPr lang="en-GB" b="1" dirty="0" smtClean="0"/>
              <a:t>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74010872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>¿</a:t>
            </a:r>
            <a:r>
              <a:rPr lang="en-GB" dirty="0" err="1" smtClean="0"/>
              <a:t>Qué</a:t>
            </a:r>
            <a:r>
              <a:rPr lang="en-GB" dirty="0" smtClean="0"/>
              <a:t> le </a:t>
            </a:r>
            <a:r>
              <a:rPr lang="en-GB" dirty="0" err="1" smtClean="0"/>
              <a:t>pasa</a:t>
            </a:r>
            <a:r>
              <a:rPr lang="en-GB" dirty="0" smtClean="0"/>
              <a:t>? What’s the matter?</a:t>
            </a:r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0328" y="3140967"/>
            <a:ext cx="1677873" cy="149561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3989755" y="1516021"/>
            <a:ext cx="128529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err="1" smtClean="0"/>
              <a:t>Torcerse</a:t>
            </a:r>
            <a:r>
              <a:rPr lang="en-GB" b="1" dirty="0" smtClean="0"/>
              <a:t> el </a:t>
            </a:r>
            <a:r>
              <a:rPr lang="en-GB" b="1" dirty="0" err="1" smtClean="0"/>
              <a:t>tobillo</a:t>
            </a:r>
            <a:endParaRPr lang="en-GB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7156403" y="4431288"/>
            <a:ext cx="1573753" cy="914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err="1" smtClean="0"/>
              <a:t>hincharse</a:t>
            </a:r>
            <a:endParaRPr lang="en-GB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628034" y="2326189"/>
            <a:ext cx="1361208" cy="9144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/>
              <a:t>C</a:t>
            </a:r>
            <a:r>
              <a:rPr lang="en-GB" b="1" dirty="0" err="1" smtClean="0"/>
              <a:t>aerse</a:t>
            </a:r>
            <a:endParaRPr lang="en-GB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7258990" y="2427784"/>
            <a:ext cx="1368581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No </a:t>
            </a:r>
            <a:r>
              <a:rPr lang="en-GB" b="1" dirty="0" err="1" smtClean="0"/>
              <a:t>poder</a:t>
            </a:r>
            <a:r>
              <a:rPr lang="en-GB" b="1" dirty="0" smtClean="0"/>
              <a:t> </a:t>
            </a:r>
            <a:r>
              <a:rPr lang="en-GB" b="1" dirty="0" err="1" smtClean="0"/>
              <a:t>andar</a:t>
            </a:r>
            <a:endParaRPr lang="en-GB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3946601" y="5339844"/>
            <a:ext cx="1371600" cy="914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err="1" smtClean="0"/>
              <a:t>Poner</a:t>
            </a:r>
            <a:r>
              <a:rPr lang="en-GB" b="1" dirty="0" smtClean="0"/>
              <a:t> el pie en </a:t>
            </a:r>
            <a:r>
              <a:rPr lang="en-GB" b="1" dirty="0" err="1" smtClean="0"/>
              <a:t>agua</a:t>
            </a:r>
            <a:r>
              <a:rPr lang="en-GB" b="1" dirty="0" smtClean="0"/>
              <a:t> con </a:t>
            </a:r>
            <a:r>
              <a:rPr lang="en-GB" b="1" dirty="0" err="1" smtClean="0"/>
              <a:t>sal</a:t>
            </a:r>
            <a:endParaRPr lang="en-GB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773177" y="4179383"/>
            <a:ext cx="1361208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 smtClean="0"/>
              <a:t>Doler</a:t>
            </a:r>
            <a:r>
              <a:rPr lang="en-GB" b="1" dirty="0" smtClean="0"/>
              <a:t> mucho</a:t>
            </a:r>
            <a:endParaRPr lang="en-GB" b="1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4468626" y="2430421"/>
            <a:ext cx="0" cy="5665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508104" y="2884984"/>
            <a:ext cx="1648299" cy="6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508104" y="4431288"/>
            <a:ext cx="1648299" cy="6624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4468626" y="4762535"/>
            <a:ext cx="10638" cy="4666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2134385" y="4431288"/>
            <a:ext cx="1285487" cy="2052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2134385" y="2713686"/>
            <a:ext cx="1645527" cy="8593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956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951133" cy="5904655"/>
          </a:xfrm>
        </p:spPr>
        <p:txBody>
          <a:bodyPr/>
          <a:lstStyle/>
          <a:p>
            <a:pPr marL="457200" lvl="1" indent="0">
              <a:buNone/>
            </a:pP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59532" y="1916832"/>
            <a:ext cx="1224136" cy="2031325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err="1"/>
              <a:t>Hablar</a:t>
            </a:r>
            <a:endParaRPr lang="en-GB" b="1" dirty="0"/>
          </a:p>
          <a:p>
            <a:r>
              <a:rPr lang="en-GB" b="1" dirty="0" err="1"/>
              <a:t>Habl</a:t>
            </a:r>
            <a:r>
              <a:rPr lang="en-GB" b="1" dirty="0" err="1">
                <a:solidFill>
                  <a:srgbClr val="FF0000"/>
                </a:solidFill>
              </a:rPr>
              <a:t>e</a:t>
            </a:r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 err="1"/>
              <a:t>Habl</a:t>
            </a:r>
            <a:r>
              <a:rPr lang="en-GB" b="1" dirty="0" err="1">
                <a:solidFill>
                  <a:srgbClr val="FF0000"/>
                </a:solidFill>
              </a:rPr>
              <a:t>es</a:t>
            </a:r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 err="1"/>
              <a:t>Habl</a:t>
            </a:r>
            <a:r>
              <a:rPr lang="en-GB" b="1" dirty="0" err="1">
                <a:solidFill>
                  <a:srgbClr val="FF0000"/>
                </a:solidFill>
              </a:rPr>
              <a:t>e</a:t>
            </a:r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 err="1"/>
              <a:t>Habl</a:t>
            </a:r>
            <a:r>
              <a:rPr lang="en-GB" b="1" dirty="0" err="1">
                <a:solidFill>
                  <a:srgbClr val="FF0000"/>
                </a:solidFill>
              </a:rPr>
              <a:t>emos</a:t>
            </a:r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 err="1"/>
              <a:t>Habl</a:t>
            </a:r>
            <a:r>
              <a:rPr lang="en-GB" b="1" dirty="0" err="1">
                <a:solidFill>
                  <a:srgbClr val="FF0000"/>
                </a:solidFill>
              </a:rPr>
              <a:t>éis</a:t>
            </a:r>
            <a:r>
              <a:rPr lang="en-GB" b="1" dirty="0"/>
              <a:t> </a:t>
            </a:r>
          </a:p>
          <a:p>
            <a:r>
              <a:rPr lang="en-GB" b="1" dirty="0" err="1" smtClean="0"/>
              <a:t>Habl</a:t>
            </a:r>
            <a:r>
              <a:rPr lang="en-GB" b="1" dirty="0" err="1" smtClean="0">
                <a:solidFill>
                  <a:srgbClr val="FF0000"/>
                </a:solidFill>
              </a:rPr>
              <a:t>en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81690" y="1916831"/>
            <a:ext cx="1206134" cy="203132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/>
              <a:t>Comer</a:t>
            </a:r>
          </a:p>
          <a:p>
            <a:r>
              <a:rPr lang="en-GB" b="1" dirty="0"/>
              <a:t>Com</a:t>
            </a:r>
            <a:r>
              <a:rPr lang="en-GB" b="1" dirty="0">
                <a:solidFill>
                  <a:srgbClr val="FF0000"/>
                </a:solidFill>
              </a:rPr>
              <a:t>a</a:t>
            </a:r>
          </a:p>
          <a:p>
            <a:r>
              <a:rPr lang="en-GB" b="1" dirty="0"/>
              <a:t>Com</a:t>
            </a:r>
            <a:r>
              <a:rPr lang="en-GB" b="1" dirty="0">
                <a:solidFill>
                  <a:srgbClr val="FF0000"/>
                </a:solidFill>
              </a:rPr>
              <a:t>as</a:t>
            </a:r>
          </a:p>
          <a:p>
            <a:r>
              <a:rPr lang="en-GB" b="1" dirty="0"/>
              <a:t>Com</a:t>
            </a:r>
            <a:r>
              <a:rPr lang="en-GB" b="1" dirty="0">
                <a:solidFill>
                  <a:srgbClr val="FF0000"/>
                </a:solidFill>
              </a:rPr>
              <a:t>a</a:t>
            </a:r>
          </a:p>
          <a:p>
            <a:r>
              <a:rPr lang="en-GB" b="1" dirty="0" err="1"/>
              <a:t>Com</a:t>
            </a:r>
            <a:r>
              <a:rPr lang="en-GB" b="1" dirty="0" err="1">
                <a:solidFill>
                  <a:srgbClr val="FF0000"/>
                </a:solidFill>
              </a:rPr>
              <a:t>amo</a:t>
            </a:r>
            <a:r>
              <a:rPr lang="en-GB" b="1" dirty="0" err="1"/>
              <a:t>s</a:t>
            </a:r>
            <a:endParaRPr lang="en-GB" b="1" dirty="0"/>
          </a:p>
          <a:p>
            <a:r>
              <a:rPr lang="en-GB" b="1" dirty="0" err="1"/>
              <a:t>Com</a:t>
            </a:r>
            <a:r>
              <a:rPr lang="en-GB" b="1" dirty="0" err="1">
                <a:solidFill>
                  <a:srgbClr val="FF0000"/>
                </a:solidFill>
              </a:rPr>
              <a:t>áis</a:t>
            </a:r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 err="1" smtClean="0"/>
              <a:t>Com</a:t>
            </a:r>
            <a:r>
              <a:rPr lang="en-GB" b="1" dirty="0" err="1" smtClean="0">
                <a:solidFill>
                  <a:srgbClr val="FF0000"/>
                </a:solidFill>
              </a:rPr>
              <a:t>an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35469" y="1916830"/>
            <a:ext cx="1404156" cy="203132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err="1"/>
              <a:t>Escribir</a:t>
            </a:r>
            <a:endParaRPr lang="en-GB" b="1" dirty="0"/>
          </a:p>
          <a:p>
            <a:r>
              <a:rPr lang="en-GB" b="1" dirty="0" err="1"/>
              <a:t>Escrib</a:t>
            </a:r>
            <a:r>
              <a:rPr lang="en-GB" b="1" dirty="0" err="1">
                <a:solidFill>
                  <a:srgbClr val="FF0000"/>
                </a:solidFill>
              </a:rPr>
              <a:t>a</a:t>
            </a:r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 err="1"/>
              <a:t>Escrib</a:t>
            </a:r>
            <a:r>
              <a:rPr lang="en-GB" b="1" dirty="0" err="1">
                <a:solidFill>
                  <a:srgbClr val="FF0000"/>
                </a:solidFill>
              </a:rPr>
              <a:t>as</a:t>
            </a:r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 err="1"/>
              <a:t>Escrib</a:t>
            </a:r>
            <a:r>
              <a:rPr lang="en-GB" b="1" dirty="0" err="1">
                <a:solidFill>
                  <a:srgbClr val="FF0000"/>
                </a:solidFill>
              </a:rPr>
              <a:t>a</a:t>
            </a:r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 err="1"/>
              <a:t>Escrib</a:t>
            </a:r>
            <a:r>
              <a:rPr lang="en-GB" b="1" dirty="0" err="1">
                <a:solidFill>
                  <a:srgbClr val="FF0000"/>
                </a:solidFill>
              </a:rPr>
              <a:t>amos</a:t>
            </a:r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 err="1"/>
              <a:t>Escrib</a:t>
            </a:r>
            <a:r>
              <a:rPr lang="en-GB" b="1" dirty="0" err="1">
                <a:solidFill>
                  <a:srgbClr val="FF0000"/>
                </a:solidFill>
              </a:rPr>
              <a:t>áis</a:t>
            </a:r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 err="1"/>
              <a:t>E</a:t>
            </a:r>
            <a:r>
              <a:rPr lang="en-GB" b="1" dirty="0" err="1" smtClean="0"/>
              <a:t>scrib</a:t>
            </a:r>
            <a:r>
              <a:rPr lang="en-GB" b="1" dirty="0" err="1" smtClean="0">
                <a:solidFill>
                  <a:srgbClr val="FF0000"/>
                </a:solidFill>
              </a:rPr>
              <a:t>an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7053" y="1187523"/>
            <a:ext cx="3647435" cy="49552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Note</a:t>
            </a:r>
            <a:r>
              <a:rPr lang="en-GB" sz="2400" b="1" dirty="0"/>
              <a:t>:  </a:t>
            </a:r>
            <a:r>
              <a:rPr lang="en-GB" sz="2400" b="1" dirty="0" smtClean="0"/>
              <a:t>the </a:t>
            </a:r>
            <a:r>
              <a:rPr lang="en-GB" sz="2400" b="1" dirty="0"/>
              <a:t>verbs which are irregular in the </a:t>
            </a:r>
            <a:r>
              <a:rPr lang="en-GB" sz="2400" b="1" dirty="0" err="1"/>
              <a:t>Yo</a:t>
            </a:r>
            <a:r>
              <a:rPr lang="en-GB" sz="2400" b="1" dirty="0"/>
              <a:t> form have the same irregularity in all </a:t>
            </a:r>
            <a:r>
              <a:rPr lang="en-GB" sz="2400" b="1" dirty="0" smtClean="0"/>
              <a:t>persons </a:t>
            </a:r>
            <a:r>
              <a:rPr lang="en-GB" sz="2400" b="1" dirty="0"/>
              <a:t>of the subjunctive. </a:t>
            </a:r>
            <a:r>
              <a:rPr lang="en-GB" sz="2400" b="1" dirty="0" err="1" smtClean="0"/>
              <a:t>Tener</a:t>
            </a:r>
            <a:r>
              <a:rPr lang="en-GB" sz="2400" b="1" dirty="0"/>
              <a:t>: </a:t>
            </a:r>
            <a:r>
              <a:rPr lang="en-GB" sz="2400" b="1" dirty="0" err="1" smtClean="0"/>
              <a:t>teng</a:t>
            </a:r>
            <a:r>
              <a:rPr lang="en-GB" sz="2400" b="1" dirty="0" err="1" smtClean="0">
                <a:solidFill>
                  <a:srgbClr val="FF0000"/>
                </a:solidFill>
              </a:rPr>
              <a:t>o</a:t>
            </a:r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b="1" dirty="0" err="1" smtClean="0"/>
              <a:t>hacer</a:t>
            </a:r>
            <a:r>
              <a:rPr lang="en-GB" sz="2400" b="1" dirty="0" smtClean="0"/>
              <a:t>: </a:t>
            </a:r>
            <a:r>
              <a:rPr lang="en-GB" sz="2400" b="1" dirty="0" err="1" smtClean="0"/>
              <a:t>hag</a:t>
            </a:r>
            <a:r>
              <a:rPr lang="en-GB" sz="2400" b="1" dirty="0" err="1" smtClean="0">
                <a:solidFill>
                  <a:srgbClr val="FF0000"/>
                </a:solidFill>
              </a:rPr>
              <a:t>o</a:t>
            </a:r>
            <a:r>
              <a:rPr lang="en-GB" sz="2400" b="1" dirty="0" smtClean="0">
                <a:solidFill>
                  <a:srgbClr val="FF0000"/>
                </a:solidFill>
              </a:rPr>
              <a:t>.  </a:t>
            </a:r>
            <a:r>
              <a:rPr lang="en-GB" sz="2400" b="1" dirty="0" smtClean="0"/>
              <a:t>Example:</a:t>
            </a:r>
          </a:p>
          <a:p>
            <a:r>
              <a:rPr lang="en-GB" sz="2400" b="1" dirty="0" err="1"/>
              <a:t>Hacer</a:t>
            </a:r>
            <a:endParaRPr lang="en-GB" sz="2400" b="1" dirty="0"/>
          </a:p>
          <a:p>
            <a:r>
              <a:rPr lang="en-GB" sz="2400" b="1" dirty="0" err="1" smtClean="0"/>
              <a:t>hag</a:t>
            </a:r>
            <a:r>
              <a:rPr lang="en-GB" sz="2400" b="1" dirty="0" err="1" smtClean="0">
                <a:solidFill>
                  <a:srgbClr val="FF0000"/>
                </a:solidFill>
              </a:rPr>
              <a:t>a</a:t>
            </a:r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b="1" dirty="0" err="1" smtClean="0"/>
              <a:t>hag</a:t>
            </a:r>
            <a:r>
              <a:rPr lang="en-GB" sz="2400" b="1" dirty="0" err="1" smtClean="0">
                <a:solidFill>
                  <a:srgbClr val="FF0000"/>
                </a:solidFill>
              </a:rPr>
              <a:t>as</a:t>
            </a:r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b="1" dirty="0" err="1" smtClean="0"/>
              <a:t>hag</a:t>
            </a:r>
            <a:r>
              <a:rPr lang="en-GB" sz="2400" b="1" dirty="0" err="1" smtClean="0">
                <a:solidFill>
                  <a:srgbClr val="FF0000"/>
                </a:solidFill>
              </a:rPr>
              <a:t>a</a:t>
            </a:r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b="1" dirty="0" err="1" smtClean="0"/>
              <a:t>hag</a:t>
            </a:r>
            <a:r>
              <a:rPr lang="en-GB" sz="2400" b="1" dirty="0" err="1" smtClean="0">
                <a:solidFill>
                  <a:srgbClr val="FF0000"/>
                </a:solidFill>
              </a:rPr>
              <a:t>amos</a:t>
            </a:r>
            <a:r>
              <a:rPr lang="en-GB" sz="2400" b="1" dirty="0" smtClean="0"/>
              <a:t> </a:t>
            </a:r>
            <a:endParaRPr lang="en-GB" sz="2400" b="1" dirty="0"/>
          </a:p>
          <a:p>
            <a:r>
              <a:rPr lang="en-GB" sz="2400" b="1" dirty="0" err="1"/>
              <a:t>h</a:t>
            </a:r>
            <a:r>
              <a:rPr lang="en-GB" sz="2400" b="1" dirty="0" err="1" smtClean="0"/>
              <a:t>ag</a:t>
            </a:r>
            <a:r>
              <a:rPr lang="en-GB" sz="2400" b="1" dirty="0" err="1" smtClean="0">
                <a:solidFill>
                  <a:srgbClr val="FF0000"/>
                </a:solidFill>
              </a:rPr>
              <a:t>ais</a:t>
            </a:r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b="1" dirty="0" err="1" smtClean="0"/>
              <a:t>hag</a:t>
            </a:r>
            <a:r>
              <a:rPr lang="en-GB" sz="2400" b="1" dirty="0" err="1" smtClean="0">
                <a:solidFill>
                  <a:srgbClr val="FF0000"/>
                </a:solidFill>
              </a:rPr>
              <a:t>an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6137" y="858786"/>
            <a:ext cx="2775937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b="1" dirty="0" smtClean="0"/>
              <a:t>Regular verbs</a:t>
            </a:r>
            <a:endParaRPr lang="en-GB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27584" y="5307016"/>
            <a:ext cx="2664296" cy="930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276493" y="4267541"/>
            <a:ext cx="504056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solidFill>
                  <a:srgbClr val="FF0000"/>
                </a:solidFill>
              </a:rPr>
              <a:t>Irregular verbs:</a:t>
            </a:r>
          </a:p>
          <a:p>
            <a:r>
              <a:rPr lang="en-GB" sz="2000" b="1" dirty="0" err="1" smtClean="0">
                <a:solidFill>
                  <a:srgbClr val="00B0F0"/>
                </a:solidFill>
              </a:rPr>
              <a:t>Ir</a:t>
            </a:r>
            <a:r>
              <a:rPr lang="en-GB" sz="2000" b="1" dirty="0" smtClean="0">
                <a:solidFill>
                  <a:srgbClr val="00B0F0"/>
                </a:solidFill>
              </a:rPr>
              <a:t>: </a:t>
            </a:r>
            <a:r>
              <a:rPr lang="en-GB" sz="2000" b="1" dirty="0" err="1" smtClean="0">
                <a:solidFill>
                  <a:srgbClr val="00B0F0"/>
                </a:solidFill>
              </a:rPr>
              <a:t>vaya,vayas,vaya</a:t>
            </a:r>
            <a:r>
              <a:rPr lang="en-GB" sz="2000" b="1" dirty="0" smtClean="0">
                <a:solidFill>
                  <a:srgbClr val="00B0F0"/>
                </a:solidFill>
              </a:rPr>
              <a:t>, </a:t>
            </a:r>
            <a:r>
              <a:rPr lang="en-GB" sz="2000" b="1" dirty="0" err="1" smtClean="0">
                <a:solidFill>
                  <a:srgbClr val="00B0F0"/>
                </a:solidFill>
              </a:rPr>
              <a:t>vayamos</a:t>
            </a:r>
            <a:r>
              <a:rPr lang="en-GB" sz="2000" b="1" dirty="0" smtClean="0">
                <a:solidFill>
                  <a:srgbClr val="00B0F0"/>
                </a:solidFill>
              </a:rPr>
              <a:t>, </a:t>
            </a:r>
            <a:r>
              <a:rPr lang="en-GB" sz="2000" b="1" dirty="0" err="1" smtClean="0">
                <a:solidFill>
                  <a:srgbClr val="00B0F0"/>
                </a:solidFill>
              </a:rPr>
              <a:t>vayáis,vayan</a:t>
            </a:r>
            <a:endParaRPr lang="en-GB" sz="2000" b="1" dirty="0" smtClean="0">
              <a:solidFill>
                <a:srgbClr val="00B0F0"/>
              </a:solidFill>
            </a:endParaRPr>
          </a:p>
          <a:p>
            <a:r>
              <a:rPr lang="en-GB" sz="2000" b="1" dirty="0" err="1" smtClean="0">
                <a:solidFill>
                  <a:schemeClr val="accent6">
                    <a:lumMod val="50000"/>
                  </a:schemeClr>
                </a:solidFill>
              </a:rPr>
              <a:t>Ser</a:t>
            </a: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: sea, seas ,sea ,</a:t>
            </a:r>
            <a:r>
              <a:rPr lang="en-GB" sz="2000" b="1" dirty="0" err="1" smtClean="0">
                <a:solidFill>
                  <a:schemeClr val="accent6">
                    <a:lumMod val="50000"/>
                  </a:schemeClr>
                </a:solidFill>
              </a:rPr>
              <a:t>seamos</a:t>
            </a: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GB" sz="2000" b="1" dirty="0" err="1" smtClean="0">
                <a:solidFill>
                  <a:schemeClr val="accent6">
                    <a:lumMod val="50000"/>
                  </a:schemeClr>
                </a:solidFill>
              </a:rPr>
              <a:t>seáis</a:t>
            </a: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GB" sz="2000" b="1" dirty="0" err="1" smtClean="0">
                <a:solidFill>
                  <a:schemeClr val="accent6">
                    <a:lumMod val="50000"/>
                  </a:schemeClr>
                </a:solidFill>
              </a:rPr>
              <a:t>sean</a:t>
            </a:r>
            <a:endParaRPr lang="en-GB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GB" sz="2000" b="1" dirty="0" smtClean="0">
                <a:solidFill>
                  <a:srgbClr val="00B050"/>
                </a:solidFill>
              </a:rPr>
              <a:t>Dar: </a:t>
            </a:r>
            <a:r>
              <a:rPr lang="en-GB" sz="2000" b="1" dirty="0" err="1" smtClean="0">
                <a:solidFill>
                  <a:srgbClr val="00B050"/>
                </a:solidFill>
              </a:rPr>
              <a:t>dé</a:t>
            </a:r>
            <a:r>
              <a:rPr lang="en-GB" sz="2000" b="1" dirty="0" smtClean="0">
                <a:solidFill>
                  <a:srgbClr val="00B050"/>
                </a:solidFill>
              </a:rPr>
              <a:t>, des, </a:t>
            </a:r>
            <a:r>
              <a:rPr lang="en-GB" sz="2000" b="1" dirty="0" err="1" smtClean="0">
                <a:solidFill>
                  <a:srgbClr val="00B050"/>
                </a:solidFill>
              </a:rPr>
              <a:t>dé</a:t>
            </a:r>
            <a:r>
              <a:rPr lang="en-GB" sz="2000" b="1" dirty="0" smtClean="0">
                <a:solidFill>
                  <a:srgbClr val="00B050"/>
                </a:solidFill>
              </a:rPr>
              <a:t>, demos, </a:t>
            </a:r>
            <a:r>
              <a:rPr lang="en-GB" sz="2000" b="1" dirty="0" err="1" smtClean="0">
                <a:solidFill>
                  <a:srgbClr val="00B050"/>
                </a:solidFill>
              </a:rPr>
              <a:t>deis</a:t>
            </a:r>
            <a:r>
              <a:rPr lang="en-GB" sz="2000" b="1" dirty="0" smtClean="0">
                <a:solidFill>
                  <a:srgbClr val="00B050"/>
                </a:solidFill>
              </a:rPr>
              <a:t>, den</a:t>
            </a:r>
          </a:p>
          <a:p>
            <a:r>
              <a:rPr lang="en-GB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Estar</a:t>
            </a: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 </a:t>
            </a:r>
            <a:r>
              <a:rPr lang="en-GB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esté</a:t>
            </a: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GB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estés</a:t>
            </a: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GB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esté</a:t>
            </a: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GB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estemos</a:t>
            </a: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GB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estéis</a:t>
            </a: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GB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estén</a:t>
            </a:r>
            <a:endParaRPr lang="en-GB" sz="2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GB" sz="2000" b="1" dirty="0" err="1" smtClean="0">
                <a:solidFill>
                  <a:schemeClr val="accent3">
                    <a:lumMod val="50000"/>
                  </a:schemeClr>
                </a:solidFill>
              </a:rPr>
              <a:t>Saber</a:t>
            </a:r>
            <a:r>
              <a:rPr lang="en-GB" sz="2000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GB" sz="2000" b="1" dirty="0" err="1" smtClean="0">
                <a:solidFill>
                  <a:schemeClr val="accent3">
                    <a:lumMod val="50000"/>
                  </a:schemeClr>
                </a:solidFill>
              </a:rPr>
              <a:t>sepa,sepas,sepa,sepamos,sepáis,sepan</a:t>
            </a:r>
            <a:endParaRPr lang="en-GB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392007" y="41089"/>
            <a:ext cx="68466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GB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Present subjunctive</a:t>
            </a:r>
            <a:endParaRPr lang="en-GB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3547" y="1426084"/>
            <a:ext cx="468053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ar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2133891" y="1432623"/>
            <a:ext cx="43204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er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3562249" y="1437689"/>
            <a:ext cx="31771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dirty="0" err="1" smtClean="0"/>
              <a:t>ir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445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268760"/>
            <a:ext cx="5040560" cy="72008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GB" dirty="0" smtClean="0"/>
              <a:t>El </a:t>
            </a:r>
            <a:r>
              <a:rPr lang="en-GB" dirty="0" err="1" smtClean="0"/>
              <a:t>Médico</a:t>
            </a:r>
            <a:r>
              <a:rPr lang="en-GB" dirty="0" smtClean="0"/>
              <a:t> dice…..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9592" y="25434"/>
            <a:ext cx="6192688" cy="955294"/>
          </a:xfrm>
          <a:solidFill>
            <a:schemeClr val="accent2">
              <a:lumMod val="20000"/>
              <a:lumOff val="80000"/>
            </a:schemeClr>
          </a:solidFill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r>
              <a:rPr lang="en-GB" sz="3200" dirty="0" smtClean="0">
                <a:solidFill>
                  <a:srgbClr val="7030A0"/>
                </a:solidFill>
              </a:rPr>
              <a:t>Use subjunctive with this expressions</a:t>
            </a:r>
            <a:endParaRPr lang="en-GB" sz="3200" dirty="0">
              <a:solidFill>
                <a:srgbClr val="7030A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accent5"/>
          </a:solidFill>
        </p:spPr>
        <p:txBody>
          <a:bodyPr>
            <a:normAutofit lnSpcReduction="10000"/>
          </a:bodyPr>
          <a:lstStyle/>
          <a:p>
            <a:r>
              <a:rPr lang="en-GB" b="1" dirty="0" smtClean="0"/>
              <a:t>Le </a:t>
            </a:r>
            <a:r>
              <a:rPr lang="en-GB" b="1" dirty="0" err="1" smtClean="0"/>
              <a:t>aconsejo</a:t>
            </a:r>
            <a:r>
              <a:rPr lang="en-GB" b="1" dirty="0" smtClean="0"/>
              <a:t> </a:t>
            </a:r>
            <a:r>
              <a:rPr lang="en-GB" b="1" dirty="0" err="1" smtClean="0"/>
              <a:t>que</a:t>
            </a:r>
            <a:endParaRPr lang="en-GB" b="1" dirty="0" smtClean="0"/>
          </a:p>
          <a:p>
            <a:r>
              <a:rPr lang="en-GB" b="1" dirty="0" smtClean="0"/>
              <a:t>Le </a:t>
            </a:r>
            <a:r>
              <a:rPr lang="en-GB" b="1" dirty="0" err="1" smtClean="0"/>
              <a:t>recomiendo</a:t>
            </a:r>
            <a:r>
              <a:rPr lang="en-GB" b="1" dirty="0" smtClean="0"/>
              <a:t> </a:t>
            </a:r>
            <a:r>
              <a:rPr lang="en-GB" b="1" dirty="0" err="1" smtClean="0"/>
              <a:t>que</a:t>
            </a:r>
            <a:endParaRPr lang="en-GB" b="1" dirty="0" smtClean="0"/>
          </a:p>
          <a:p>
            <a:r>
              <a:rPr lang="en-GB" b="1" dirty="0" smtClean="0"/>
              <a:t>Le </a:t>
            </a:r>
            <a:r>
              <a:rPr lang="en-GB" b="1" dirty="0" err="1" smtClean="0"/>
              <a:t>sugiero</a:t>
            </a:r>
            <a:r>
              <a:rPr lang="en-GB" b="1" dirty="0" smtClean="0"/>
              <a:t> </a:t>
            </a:r>
            <a:r>
              <a:rPr lang="en-GB" b="1" dirty="0" err="1" smtClean="0"/>
              <a:t>que</a:t>
            </a:r>
            <a:endParaRPr lang="en-GB" b="1" dirty="0" smtClean="0"/>
          </a:p>
          <a:p>
            <a:r>
              <a:rPr lang="en-GB" b="1" dirty="0" err="1" smtClean="0"/>
              <a:t>Es</a:t>
            </a:r>
            <a:r>
              <a:rPr lang="en-GB" b="1" dirty="0" smtClean="0"/>
              <a:t> </a:t>
            </a:r>
            <a:r>
              <a:rPr lang="en-GB" b="1" dirty="0" err="1" smtClean="0"/>
              <a:t>importante</a:t>
            </a:r>
            <a:r>
              <a:rPr lang="en-GB" b="1" dirty="0" smtClean="0"/>
              <a:t> </a:t>
            </a:r>
            <a:r>
              <a:rPr lang="en-GB" b="1" dirty="0" err="1" smtClean="0"/>
              <a:t>que</a:t>
            </a:r>
            <a:endParaRPr lang="en-GB" b="1" dirty="0" smtClean="0"/>
          </a:p>
          <a:p>
            <a:r>
              <a:rPr lang="en-GB" b="1" dirty="0" err="1" smtClean="0"/>
              <a:t>Es</a:t>
            </a:r>
            <a:r>
              <a:rPr lang="en-GB" b="1" dirty="0" smtClean="0"/>
              <a:t> </a:t>
            </a:r>
            <a:r>
              <a:rPr lang="en-GB" b="1" dirty="0" err="1" smtClean="0"/>
              <a:t>necesario</a:t>
            </a:r>
            <a:r>
              <a:rPr lang="en-GB" b="1" dirty="0" smtClean="0"/>
              <a:t> </a:t>
            </a:r>
            <a:r>
              <a:rPr lang="en-GB" b="1" dirty="0" err="1" smtClean="0"/>
              <a:t>que</a:t>
            </a:r>
            <a:endParaRPr lang="en-GB" b="1" dirty="0" smtClean="0"/>
          </a:p>
          <a:p>
            <a:r>
              <a:rPr lang="en-GB" b="1" dirty="0" err="1" smtClean="0"/>
              <a:t>Es</a:t>
            </a:r>
            <a:r>
              <a:rPr lang="en-GB" b="1" dirty="0" smtClean="0"/>
              <a:t> </a:t>
            </a:r>
            <a:r>
              <a:rPr lang="en-GB" b="1" dirty="0" err="1" smtClean="0"/>
              <a:t>aconsejable</a:t>
            </a:r>
            <a:endParaRPr lang="en-GB" b="1" dirty="0" smtClean="0"/>
          </a:p>
          <a:p>
            <a:r>
              <a:rPr lang="en-GB" b="1" dirty="0" err="1" smtClean="0"/>
              <a:t>Es</a:t>
            </a:r>
            <a:r>
              <a:rPr lang="en-GB" b="1" dirty="0" smtClean="0"/>
              <a:t> </a:t>
            </a:r>
            <a:r>
              <a:rPr lang="en-GB" b="1" dirty="0" err="1" smtClean="0"/>
              <a:t>una</a:t>
            </a:r>
            <a:r>
              <a:rPr lang="en-GB" b="1" dirty="0" smtClean="0"/>
              <a:t> </a:t>
            </a:r>
            <a:r>
              <a:rPr lang="en-GB" b="1" dirty="0" err="1" smtClean="0"/>
              <a:t>buena</a:t>
            </a:r>
            <a:r>
              <a:rPr lang="en-GB" b="1" dirty="0" smtClean="0"/>
              <a:t> idea </a:t>
            </a:r>
            <a:r>
              <a:rPr lang="en-GB" b="1" dirty="0" err="1" smtClean="0"/>
              <a:t>que</a:t>
            </a:r>
            <a:endParaRPr lang="en-GB" b="1" dirty="0" smtClean="0"/>
          </a:p>
          <a:p>
            <a:r>
              <a:rPr lang="en-GB" b="1" dirty="0" err="1" smtClean="0"/>
              <a:t>Es</a:t>
            </a:r>
            <a:r>
              <a:rPr lang="en-GB" b="1" dirty="0" smtClean="0"/>
              <a:t> </a:t>
            </a:r>
            <a:r>
              <a:rPr lang="en-GB" b="1" dirty="0" err="1" smtClean="0"/>
              <a:t>imprescindible</a:t>
            </a:r>
            <a:r>
              <a:rPr lang="en-GB" b="1" dirty="0" smtClean="0"/>
              <a:t> </a:t>
            </a:r>
            <a:r>
              <a:rPr lang="en-GB" b="1" dirty="0" err="1" smtClean="0"/>
              <a:t>que</a:t>
            </a:r>
            <a:endParaRPr lang="en-GB" b="1" dirty="0" smtClean="0"/>
          </a:p>
          <a:p>
            <a:r>
              <a:rPr lang="en-GB" b="1" dirty="0" err="1" smtClean="0"/>
              <a:t>Es</a:t>
            </a:r>
            <a:r>
              <a:rPr lang="en-GB" b="1" dirty="0" smtClean="0"/>
              <a:t> </a:t>
            </a:r>
            <a:r>
              <a:rPr lang="en-GB" b="1" dirty="0" err="1" smtClean="0"/>
              <a:t>conveniente</a:t>
            </a:r>
            <a:r>
              <a:rPr lang="en-GB" b="1" dirty="0" smtClean="0"/>
              <a:t> </a:t>
            </a:r>
            <a:r>
              <a:rPr lang="en-GB" b="1" dirty="0" err="1" smtClean="0"/>
              <a:t>que</a:t>
            </a:r>
            <a:endParaRPr lang="en-GB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GB" b="1" dirty="0" smtClean="0"/>
              <a:t>I advise that</a:t>
            </a:r>
          </a:p>
          <a:p>
            <a:r>
              <a:rPr lang="en-GB" b="1" dirty="0" smtClean="0"/>
              <a:t>I </a:t>
            </a:r>
            <a:r>
              <a:rPr lang="en-GB" b="1" dirty="0" smtClean="0"/>
              <a:t>recommend that</a:t>
            </a:r>
            <a:endParaRPr lang="en-GB" b="1" dirty="0" smtClean="0"/>
          </a:p>
          <a:p>
            <a:r>
              <a:rPr lang="en-GB" b="1" dirty="0" smtClean="0"/>
              <a:t>I suggest  that</a:t>
            </a:r>
          </a:p>
          <a:p>
            <a:r>
              <a:rPr lang="en-GB" b="1" dirty="0" smtClean="0"/>
              <a:t>It’s important that</a:t>
            </a:r>
          </a:p>
          <a:p>
            <a:r>
              <a:rPr lang="en-GB" b="1" dirty="0" smtClean="0"/>
              <a:t>It’s necessary that</a:t>
            </a:r>
          </a:p>
          <a:p>
            <a:r>
              <a:rPr lang="en-GB" b="1" dirty="0" smtClean="0"/>
              <a:t>It’s advisable that</a:t>
            </a:r>
          </a:p>
          <a:p>
            <a:r>
              <a:rPr lang="en-GB" b="1" dirty="0" smtClean="0"/>
              <a:t>It’s a good idea that</a:t>
            </a:r>
          </a:p>
          <a:p>
            <a:r>
              <a:rPr lang="en-GB" b="1" dirty="0" smtClean="0"/>
              <a:t>It’s essential that</a:t>
            </a:r>
          </a:p>
          <a:p>
            <a:r>
              <a:rPr lang="en-GB" b="1" dirty="0" smtClean="0"/>
              <a:t>It’ advisable that</a:t>
            </a:r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76672"/>
            <a:ext cx="1296144" cy="1298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5385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6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131943"/>
            <a:ext cx="4680520" cy="634082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>El </a:t>
            </a:r>
            <a:r>
              <a:rPr lang="en-GB" dirty="0" err="1" smtClean="0"/>
              <a:t>médico</a:t>
            </a:r>
            <a:r>
              <a:rPr lang="en-GB" dirty="0" smtClean="0"/>
              <a:t> dice….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2204864"/>
            <a:ext cx="4040188" cy="395128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GB" sz="2600" b="1" dirty="0" err="1" smtClean="0"/>
              <a:t>Hacerle</a:t>
            </a:r>
            <a:r>
              <a:rPr lang="en-GB" sz="2600" b="1" dirty="0" smtClean="0"/>
              <a:t> </a:t>
            </a:r>
            <a:r>
              <a:rPr lang="en-GB" sz="2600" b="1" dirty="0" err="1" smtClean="0"/>
              <a:t>una</a:t>
            </a:r>
            <a:r>
              <a:rPr lang="en-GB" sz="2600" b="1" dirty="0" smtClean="0"/>
              <a:t> </a:t>
            </a:r>
            <a:r>
              <a:rPr lang="en-GB" sz="2600" b="1" dirty="0" err="1" smtClean="0"/>
              <a:t>radiografía</a:t>
            </a:r>
            <a:endParaRPr lang="en-GB" sz="2600" b="1" dirty="0" smtClean="0"/>
          </a:p>
          <a:p>
            <a:r>
              <a:rPr lang="en-GB" sz="2600" b="1" dirty="0" err="1" smtClean="0"/>
              <a:t>Comprobar</a:t>
            </a:r>
            <a:r>
              <a:rPr lang="en-GB" sz="2600" b="1" dirty="0" smtClean="0"/>
              <a:t> </a:t>
            </a:r>
            <a:r>
              <a:rPr lang="en-GB" sz="2600" b="1" dirty="0" err="1" smtClean="0"/>
              <a:t>si</a:t>
            </a:r>
            <a:r>
              <a:rPr lang="en-GB" sz="2600" b="1" dirty="0" smtClean="0"/>
              <a:t> </a:t>
            </a:r>
            <a:r>
              <a:rPr lang="en-GB" sz="2600" b="1" dirty="0" err="1" smtClean="0"/>
              <a:t>está</a:t>
            </a:r>
            <a:r>
              <a:rPr lang="en-GB" sz="2600" b="1" dirty="0" smtClean="0"/>
              <a:t> </a:t>
            </a:r>
            <a:r>
              <a:rPr lang="en-GB" sz="2600" b="1" dirty="0" err="1" smtClean="0"/>
              <a:t>roto</a:t>
            </a:r>
            <a:r>
              <a:rPr lang="en-GB" sz="2600" b="1" dirty="0" smtClean="0"/>
              <a:t>(a)</a:t>
            </a:r>
          </a:p>
          <a:p>
            <a:r>
              <a:rPr lang="en-GB" sz="2600" b="1" dirty="0" err="1" smtClean="0"/>
              <a:t>Ir</a:t>
            </a:r>
            <a:r>
              <a:rPr lang="en-GB" sz="2600" b="1" dirty="0" smtClean="0"/>
              <a:t> al </a:t>
            </a:r>
            <a:r>
              <a:rPr lang="en-GB" sz="2600" b="1" dirty="0" err="1" smtClean="0"/>
              <a:t>especialista</a:t>
            </a:r>
            <a:endParaRPr lang="en-GB" sz="2600" b="1" dirty="0" smtClean="0"/>
          </a:p>
          <a:p>
            <a:r>
              <a:rPr lang="en-GB" sz="2600" b="1" dirty="0" err="1" smtClean="0"/>
              <a:t>Tomar</a:t>
            </a:r>
            <a:r>
              <a:rPr lang="en-GB" sz="2600" b="1" dirty="0" smtClean="0"/>
              <a:t> </a:t>
            </a:r>
            <a:r>
              <a:rPr lang="en-GB" sz="2600" b="1" dirty="0" err="1" smtClean="0"/>
              <a:t>unos</a:t>
            </a:r>
            <a:r>
              <a:rPr lang="en-GB" sz="2600" b="1" dirty="0" smtClean="0"/>
              <a:t> </a:t>
            </a:r>
            <a:r>
              <a:rPr lang="en-GB" sz="2600" b="1" dirty="0" err="1" smtClean="0"/>
              <a:t>antibióticos</a:t>
            </a:r>
            <a:endParaRPr lang="en-GB" sz="2600" b="1" dirty="0" smtClean="0"/>
          </a:p>
          <a:p>
            <a:r>
              <a:rPr lang="en-GB" sz="2600" b="1" dirty="0" err="1" smtClean="0"/>
              <a:t>Descansar</a:t>
            </a:r>
            <a:endParaRPr lang="en-GB" sz="2600" b="1" dirty="0" smtClean="0"/>
          </a:p>
          <a:p>
            <a:r>
              <a:rPr lang="en-GB" sz="2600" b="1" dirty="0" err="1" smtClean="0"/>
              <a:t>Beber</a:t>
            </a:r>
            <a:r>
              <a:rPr lang="en-GB" sz="2600" b="1" dirty="0" smtClean="0"/>
              <a:t> </a:t>
            </a:r>
            <a:r>
              <a:rPr lang="en-GB" sz="2600" b="1" dirty="0" err="1" smtClean="0"/>
              <a:t>mucha</a:t>
            </a:r>
            <a:r>
              <a:rPr lang="en-GB" sz="2600" b="1" dirty="0" smtClean="0"/>
              <a:t> </a:t>
            </a:r>
            <a:r>
              <a:rPr lang="en-GB" sz="2600" b="1" dirty="0" err="1" smtClean="0"/>
              <a:t>agua</a:t>
            </a:r>
            <a:endParaRPr lang="en-GB" sz="2600" b="1" dirty="0" smtClean="0"/>
          </a:p>
          <a:p>
            <a:r>
              <a:rPr lang="en-GB" sz="2600" b="1" dirty="0" err="1" smtClean="0"/>
              <a:t>Tomar</a:t>
            </a:r>
            <a:r>
              <a:rPr lang="en-GB" sz="2600" b="1" dirty="0" smtClean="0"/>
              <a:t> un </a:t>
            </a:r>
            <a:r>
              <a:rPr lang="en-GB" sz="2600" b="1" dirty="0" err="1" smtClean="0"/>
              <a:t>analgésico</a:t>
            </a:r>
            <a:endParaRPr lang="en-GB" sz="2600" b="1" dirty="0" smtClean="0"/>
          </a:p>
          <a:p>
            <a:r>
              <a:rPr lang="en-GB" sz="2600" b="1" dirty="0" err="1" smtClean="0"/>
              <a:t>Poner</a:t>
            </a:r>
            <a:r>
              <a:rPr lang="en-GB" sz="2600" b="1" dirty="0" smtClean="0"/>
              <a:t> la </a:t>
            </a:r>
            <a:r>
              <a:rPr lang="en-GB" sz="2600" b="1" dirty="0" err="1" smtClean="0"/>
              <a:t>mano</a:t>
            </a:r>
            <a:r>
              <a:rPr lang="en-GB" sz="2600" b="1" dirty="0" smtClean="0"/>
              <a:t> en </a:t>
            </a:r>
            <a:r>
              <a:rPr lang="en-GB" sz="2600" b="1" dirty="0" err="1" smtClean="0"/>
              <a:t>agua</a:t>
            </a:r>
            <a:r>
              <a:rPr lang="en-GB" sz="2600" b="1" dirty="0" smtClean="0"/>
              <a:t> </a:t>
            </a:r>
            <a:r>
              <a:rPr lang="en-GB" sz="2600" b="1" dirty="0" err="1" smtClean="0"/>
              <a:t>fría</a:t>
            </a:r>
            <a:endParaRPr lang="en-GB" sz="2600" b="1" dirty="0" smtClean="0"/>
          </a:p>
          <a:p>
            <a:r>
              <a:rPr lang="en-GB" sz="2600" b="1" dirty="0" err="1" smtClean="0"/>
              <a:t>Ponerse</a:t>
            </a:r>
            <a:r>
              <a:rPr lang="en-GB" sz="2600" b="1" dirty="0" smtClean="0"/>
              <a:t> </a:t>
            </a:r>
            <a:r>
              <a:rPr lang="en-GB" sz="2600" b="1" dirty="0" err="1" smtClean="0"/>
              <a:t>hielo</a:t>
            </a:r>
            <a:r>
              <a:rPr lang="en-GB" sz="2600" b="1" dirty="0" smtClean="0"/>
              <a:t> </a:t>
            </a:r>
          </a:p>
          <a:p>
            <a:r>
              <a:rPr lang="en-GB" sz="2600" b="1" dirty="0" err="1" smtClean="0"/>
              <a:t>Inmovilizar</a:t>
            </a:r>
            <a:r>
              <a:rPr lang="en-GB" sz="2600" b="1" dirty="0" smtClean="0"/>
              <a:t> el pie / la </a:t>
            </a:r>
            <a:r>
              <a:rPr lang="en-GB" sz="2600" b="1" dirty="0" err="1" smtClean="0"/>
              <a:t>mano</a:t>
            </a:r>
            <a:endParaRPr lang="en-GB" sz="2600" b="1" dirty="0" smtClean="0"/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032" y="2132856"/>
            <a:ext cx="4029035" cy="4104456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en-GB" b="1" dirty="0" smtClean="0"/>
              <a:t>To have an x ray</a:t>
            </a:r>
          </a:p>
          <a:p>
            <a:r>
              <a:rPr lang="en-GB" b="1" dirty="0" smtClean="0"/>
              <a:t>Check if it’s broken</a:t>
            </a:r>
          </a:p>
          <a:p>
            <a:r>
              <a:rPr lang="en-GB" b="1" dirty="0" smtClean="0"/>
              <a:t>To go to the specialist</a:t>
            </a:r>
          </a:p>
          <a:p>
            <a:r>
              <a:rPr lang="en-GB" b="1" dirty="0" smtClean="0"/>
              <a:t>To take antibiotics</a:t>
            </a:r>
          </a:p>
          <a:p>
            <a:r>
              <a:rPr lang="en-GB" b="1" dirty="0" smtClean="0"/>
              <a:t>To rest</a:t>
            </a:r>
          </a:p>
          <a:p>
            <a:r>
              <a:rPr lang="en-GB" b="1" dirty="0" smtClean="0"/>
              <a:t>To drink plenty of water</a:t>
            </a:r>
          </a:p>
          <a:p>
            <a:r>
              <a:rPr lang="en-GB" b="1" dirty="0" smtClean="0"/>
              <a:t>To take a pain killer</a:t>
            </a:r>
          </a:p>
          <a:p>
            <a:r>
              <a:rPr lang="en-GB" b="1" dirty="0" smtClean="0"/>
              <a:t>To put your hand in cold water</a:t>
            </a:r>
          </a:p>
          <a:p>
            <a:r>
              <a:rPr lang="en-GB" b="1" dirty="0" smtClean="0"/>
              <a:t>To put ice cubes</a:t>
            </a:r>
          </a:p>
          <a:p>
            <a:r>
              <a:rPr lang="en-GB" b="1" dirty="0"/>
              <a:t>Immobilize the foot / hand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16632"/>
            <a:ext cx="1296144" cy="1298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45240" y="1403088"/>
            <a:ext cx="6519048" cy="58477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3200" b="1" dirty="0" smtClean="0"/>
              <a:t>¿</a:t>
            </a:r>
            <a:r>
              <a:rPr lang="en-GB" sz="3200" b="1" dirty="0" err="1" smtClean="0"/>
              <a:t>Qué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significan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las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siguientes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frases</a:t>
            </a:r>
            <a:r>
              <a:rPr lang="en-GB" sz="3200" b="1" dirty="0" smtClean="0"/>
              <a:t>?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428942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680</Words>
  <Application>Microsoft Office PowerPoint</Application>
  <PresentationFormat>On-screen Show (4:3)</PresentationFormat>
  <Paragraphs>177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Medical Spanish </vt:lpstr>
      <vt:lpstr>Doler -  to hurt</vt:lpstr>
      <vt:lpstr>Dolores - Aches and pains</vt:lpstr>
      <vt:lpstr>Ahora tú ¿Qué le pasa?</vt:lpstr>
      <vt:lpstr>!Ahora tú!</vt:lpstr>
      <vt:lpstr>¿Qué le pasa? What’s the matter?</vt:lpstr>
      <vt:lpstr>PowerPoint Presentation</vt:lpstr>
      <vt:lpstr>El Médico dice…..</vt:lpstr>
      <vt:lpstr>El médico dice….</vt:lpstr>
      <vt:lpstr>PowerPoint Presentation</vt:lpstr>
      <vt:lpstr>PowerPoint Presentation</vt:lpstr>
    </vt:vector>
  </TitlesOfParts>
  <Company>Newcastle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nmlh</dc:creator>
  <cp:lastModifiedBy>nmlh</cp:lastModifiedBy>
  <cp:revision>73</cp:revision>
  <dcterms:created xsi:type="dcterms:W3CDTF">2012-06-18T08:32:56Z</dcterms:created>
  <dcterms:modified xsi:type="dcterms:W3CDTF">2012-07-10T08:09:00Z</dcterms:modified>
</cp:coreProperties>
</file>