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58" r:id="rId5"/>
    <p:sldId id="259" r:id="rId6"/>
    <p:sldId id="260" r:id="rId7"/>
    <p:sldId id="261"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30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FB635005-D1EF-4DFA-9102-5D0CC6C5AA6B}" type="datetimeFigureOut">
              <a:rPr lang="es-ES" smtClean="0"/>
              <a:t>20/11/2017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251064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B635005-D1EF-4DFA-9102-5D0CC6C5AA6B}" type="datetimeFigureOut">
              <a:rPr lang="es-ES" smtClean="0"/>
              <a:t>20/11/2017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217220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B635005-D1EF-4DFA-9102-5D0CC6C5AA6B}" type="datetimeFigureOut">
              <a:rPr lang="es-ES" smtClean="0"/>
              <a:t>20/11/2017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69327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B635005-D1EF-4DFA-9102-5D0CC6C5AA6B}" type="datetimeFigureOut">
              <a:rPr lang="es-ES" smtClean="0"/>
              <a:t>20/11/2017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173566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E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35005-D1EF-4DFA-9102-5D0CC6C5AA6B}" type="datetimeFigureOut">
              <a:rPr lang="es-ES" smtClean="0"/>
              <a:t>20/11/2017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239236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B635005-D1EF-4DFA-9102-5D0CC6C5AA6B}" type="datetimeFigureOut">
              <a:rPr lang="es-ES" smtClean="0"/>
              <a:t>20/11/2017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122652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FB635005-D1EF-4DFA-9102-5D0CC6C5AA6B}" type="datetimeFigureOut">
              <a:rPr lang="es-ES" smtClean="0"/>
              <a:t>20/11/2017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879955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FB635005-D1EF-4DFA-9102-5D0CC6C5AA6B}" type="datetimeFigureOut">
              <a:rPr lang="es-ES" smtClean="0"/>
              <a:t>20/11/2017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35749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35005-D1EF-4DFA-9102-5D0CC6C5AA6B}" type="datetimeFigureOut">
              <a:rPr lang="es-ES" smtClean="0"/>
              <a:t>20/11/2017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17175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005-D1EF-4DFA-9102-5D0CC6C5AA6B}" type="datetimeFigureOut">
              <a:rPr lang="es-ES" smtClean="0"/>
              <a:t>20/11/2017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156057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005-D1EF-4DFA-9102-5D0CC6C5AA6B}" type="datetimeFigureOut">
              <a:rPr lang="es-ES" smtClean="0"/>
              <a:t>20/11/2017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5AF3D9-31A9-4A48-9618-47024CB564F3}" type="slidenum">
              <a:rPr lang="es-ES" smtClean="0"/>
              <a:t>‹#›</a:t>
            </a:fld>
            <a:endParaRPr lang="es-ES"/>
          </a:p>
        </p:txBody>
      </p:sp>
    </p:spTree>
    <p:extLst>
      <p:ext uri="{BB962C8B-B14F-4D97-AF65-F5344CB8AC3E}">
        <p14:creationId xmlns:p14="http://schemas.microsoft.com/office/powerpoint/2010/main" val="389859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35005-D1EF-4DFA-9102-5D0CC6C5AA6B}" type="datetimeFigureOut">
              <a:rPr lang="es-ES" smtClean="0"/>
              <a:t>20/11/2017</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AF3D9-31A9-4A48-9618-47024CB564F3}" type="slidenum">
              <a:rPr lang="es-ES" smtClean="0"/>
              <a:t>‹#›</a:t>
            </a:fld>
            <a:endParaRPr lang="es-ES"/>
          </a:p>
        </p:txBody>
      </p:sp>
    </p:spTree>
    <p:extLst>
      <p:ext uri="{BB962C8B-B14F-4D97-AF65-F5344CB8AC3E}">
        <p14:creationId xmlns:p14="http://schemas.microsoft.com/office/powerpoint/2010/main" val="4159720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hAneYJIASXc"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46514"/>
            <a:ext cx="9144000" cy="2387600"/>
          </a:xfrm>
        </p:spPr>
        <p:txBody>
          <a:bodyPr/>
          <a:lstStyle/>
          <a:p>
            <a:r>
              <a:rPr lang="es-ES" dirty="0" smtClean="0">
                <a:solidFill>
                  <a:srgbClr val="FF0000"/>
                </a:solidFill>
              </a:rPr>
              <a:t>OBJECTIVOS</a:t>
            </a:r>
            <a:endParaRPr lang="es-ES" dirty="0">
              <a:solidFill>
                <a:srgbClr val="FF0000"/>
              </a:solidFill>
            </a:endParaRPr>
          </a:p>
        </p:txBody>
      </p:sp>
      <p:sp>
        <p:nvSpPr>
          <p:cNvPr id="3" name="Subtitle 2"/>
          <p:cNvSpPr>
            <a:spLocks noGrp="1"/>
          </p:cNvSpPr>
          <p:nvPr>
            <p:ph type="subTitle" idx="1"/>
          </p:nvPr>
        </p:nvSpPr>
        <p:spPr>
          <a:xfrm>
            <a:off x="356681" y="2590361"/>
            <a:ext cx="9144000" cy="1655762"/>
          </a:xfrm>
        </p:spPr>
        <p:txBody>
          <a:bodyPr>
            <a:normAutofit fontScale="92500" lnSpcReduction="20000"/>
          </a:bodyPr>
          <a:lstStyle/>
          <a:p>
            <a:r>
              <a:rPr lang="es-ES" dirty="0" smtClean="0"/>
              <a:t>*To </a:t>
            </a:r>
            <a:r>
              <a:rPr lang="es-ES" dirty="0" err="1" smtClean="0"/>
              <a:t>improve</a:t>
            </a:r>
            <a:r>
              <a:rPr lang="es-ES" dirty="0" smtClean="0"/>
              <a:t> </a:t>
            </a:r>
            <a:r>
              <a:rPr lang="es-ES" dirty="0" err="1" smtClean="0"/>
              <a:t>vocabulary</a:t>
            </a:r>
            <a:r>
              <a:rPr lang="es-ES" dirty="0" smtClean="0"/>
              <a:t> in </a:t>
            </a:r>
            <a:r>
              <a:rPr lang="es-ES" dirty="0" err="1" smtClean="0"/>
              <a:t>Spanish</a:t>
            </a:r>
            <a:r>
              <a:rPr lang="es-ES" dirty="0" smtClean="0"/>
              <a:t>.</a:t>
            </a:r>
          </a:p>
          <a:p>
            <a:r>
              <a:rPr lang="es-ES" dirty="0" smtClean="0"/>
              <a:t>*</a:t>
            </a:r>
            <a:r>
              <a:rPr lang="es-ES" dirty="0" err="1" smtClean="0"/>
              <a:t>Practise</a:t>
            </a:r>
            <a:r>
              <a:rPr lang="es-ES" dirty="0" smtClean="0"/>
              <a:t> </a:t>
            </a:r>
            <a:r>
              <a:rPr lang="es-ES" dirty="0" err="1" smtClean="0"/>
              <a:t>listening</a:t>
            </a:r>
            <a:r>
              <a:rPr lang="es-ES" dirty="0" smtClean="0"/>
              <a:t> </a:t>
            </a:r>
            <a:r>
              <a:rPr lang="es-ES" dirty="0" err="1" smtClean="0"/>
              <a:t>skills</a:t>
            </a:r>
            <a:r>
              <a:rPr lang="es-ES" dirty="0" smtClean="0"/>
              <a:t>.</a:t>
            </a:r>
          </a:p>
          <a:p>
            <a:r>
              <a:rPr lang="es-ES" dirty="0" smtClean="0"/>
              <a:t>*Show </a:t>
            </a:r>
            <a:r>
              <a:rPr lang="es-ES" dirty="0" err="1" smtClean="0"/>
              <a:t>understanding</a:t>
            </a:r>
            <a:r>
              <a:rPr lang="es-ES" dirty="0" smtClean="0"/>
              <a:t> of </a:t>
            </a:r>
            <a:r>
              <a:rPr lang="es-ES" dirty="0" err="1" smtClean="0"/>
              <a:t>the</a:t>
            </a:r>
            <a:r>
              <a:rPr lang="es-ES" dirty="0" smtClean="0"/>
              <a:t> social </a:t>
            </a:r>
            <a:r>
              <a:rPr lang="es-ES" dirty="0" err="1" smtClean="0"/>
              <a:t>issue</a:t>
            </a:r>
            <a:r>
              <a:rPr lang="es-ES" dirty="0" smtClean="0"/>
              <a:t> of </a:t>
            </a:r>
            <a:r>
              <a:rPr lang="es-ES" dirty="0" err="1" smtClean="0"/>
              <a:t>bullying</a:t>
            </a:r>
            <a:r>
              <a:rPr lang="es-ES" dirty="0" smtClean="0"/>
              <a:t> and </a:t>
            </a:r>
            <a:r>
              <a:rPr lang="es-ES" dirty="0" err="1" smtClean="0"/>
              <a:t>ways</a:t>
            </a:r>
            <a:r>
              <a:rPr lang="es-ES" dirty="0" smtClean="0"/>
              <a:t> to </a:t>
            </a:r>
            <a:r>
              <a:rPr lang="es-ES" dirty="0" err="1" smtClean="0"/>
              <a:t>tackle</a:t>
            </a:r>
            <a:r>
              <a:rPr lang="es-ES" dirty="0" smtClean="0"/>
              <a:t> </a:t>
            </a:r>
            <a:r>
              <a:rPr lang="es-ES" dirty="0" err="1" smtClean="0"/>
              <a:t>this</a:t>
            </a:r>
            <a:r>
              <a:rPr lang="es-ES" dirty="0" smtClean="0"/>
              <a:t> </a:t>
            </a:r>
            <a:r>
              <a:rPr lang="es-ES" dirty="0" err="1" smtClean="0"/>
              <a:t>relevant</a:t>
            </a:r>
            <a:r>
              <a:rPr lang="es-ES" dirty="0" smtClean="0"/>
              <a:t> </a:t>
            </a:r>
            <a:r>
              <a:rPr lang="es-ES" dirty="0" err="1" smtClean="0"/>
              <a:t>topic</a:t>
            </a:r>
            <a:r>
              <a:rPr lang="es-ES" dirty="0" smtClean="0"/>
              <a:t>.</a:t>
            </a:r>
          </a:p>
          <a:p>
            <a:r>
              <a:rPr lang="es-ES" dirty="0" smtClean="0"/>
              <a:t>*</a:t>
            </a:r>
            <a:r>
              <a:rPr lang="es-ES" dirty="0" err="1" smtClean="0"/>
              <a:t>Improve</a:t>
            </a:r>
            <a:r>
              <a:rPr lang="es-ES" dirty="0" smtClean="0"/>
              <a:t> </a:t>
            </a:r>
            <a:r>
              <a:rPr lang="es-ES" dirty="0" err="1" smtClean="0"/>
              <a:t>speaking</a:t>
            </a:r>
            <a:r>
              <a:rPr lang="es-ES" dirty="0" smtClean="0"/>
              <a:t> and </a:t>
            </a:r>
            <a:r>
              <a:rPr lang="es-ES" dirty="0" err="1" smtClean="0"/>
              <a:t>wring</a:t>
            </a:r>
            <a:r>
              <a:rPr lang="es-ES" dirty="0" smtClean="0"/>
              <a:t> </a:t>
            </a:r>
            <a:r>
              <a:rPr lang="es-ES" dirty="0" err="1" smtClean="0"/>
              <a:t>ability</a:t>
            </a:r>
            <a:r>
              <a:rPr lang="es-ES" dirty="0" smtClean="0"/>
              <a:t>.</a:t>
            </a:r>
            <a:endParaRPr lang="es-E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5193" y="1352059"/>
            <a:ext cx="1835488" cy="1378054"/>
          </a:xfrm>
          <a:prstGeom prst="rect">
            <a:avLst/>
          </a:prstGeom>
        </p:spPr>
      </p:pic>
    </p:spTree>
    <p:extLst>
      <p:ext uri="{BB962C8B-B14F-4D97-AF65-F5344CB8AC3E}">
        <p14:creationId xmlns:p14="http://schemas.microsoft.com/office/powerpoint/2010/main" val="97209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3752" y="-951136"/>
            <a:ext cx="9144000" cy="2387600"/>
          </a:xfrm>
        </p:spPr>
        <p:txBody>
          <a:bodyPr>
            <a:normAutofit/>
          </a:bodyPr>
          <a:lstStyle/>
          <a:p>
            <a:r>
              <a:rPr lang="es-ES" sz="2400" dirty="0" smtClean="0"/>
              <a:t>Vocabulario une las traducciones</a:t>
            </a:r>
            <a:endParaRPr lang="es-ES" sz="2400" dirty="0"/>
          </a:p>
        </p:txBody>
      </p:sp>
      <p:sp>
        <p:nvSpPr>
          <p:cNvPr id="3" name="Subtitle 2"/>
          <p:cNvSpPr>
            <a:spLocks noGrp="1"/>
          </p:cNvSpPr>
          <p:nvPr>
            <p:ph type="subTitle" idx="1"/>
          </p:nvPr>
        </p:nvSpPr>
        <p:spPr>
          <a:xfrm>
            <a:off x="-2584360" y="1824807"/>
            <a:ext cx="9144000" cy="1655762"/>
          </a:xfrm>
        </p:spPr>
        <p:txBody>
          <a:bodyPr>
            <a:noAutofit/>
          </a:bodyPr>
          <a:lstStyle/>
          <a:p>
            <a:pPr marL="457200" indent="-457200">
              <a:buAutoNum type="arabicPeriod"/>
            </a:pPr>
            <a:r>
              <a:rPr lang="es-ES" sz="2000" dirty="0" smtClean="0"/>
              <a:t>Acosar</a:t>
            </a:r>
            <a:endParaRPr lang="es-ES" sz="2000" dirty="0"/>
          </a:p>
          <a:p>
            <a:pPr marL="457200" indent="-457200">
              <a:buAutoNum type="arabicPeriod"/>
            </a:pPr>
            <a:r>
              <a:rPr lang="es-ES" sz="2000" dirty="0" smtClean="0"/>
              <a:t>La ansiedad</a:t>
            </a:r>
          </a:p>
          <a:p>
            <a:pPr marL="457200" indent="-457200">
              <a:buAutoNum type="arabicPeriod"/>
            </a:pPr>
            <a:r>
              <a:rPr lang="es-ES" sz="2000" dirty="0" smtClean="0"/>
              <a:t>Marcar</a:t>
            </a:r>
          </a:p>
          <a:p>
            <a:pPr marL="457200" indent="-457200">
              <a:buAutoNum type="arabicPeriod"/>
            </a:pPr>
            <a:r>
              <a:rPr lang="es-ES" sz="2000" dirty="0" smtClean="0"/>
              <a:t>Denunciar</a:t>
            </a:r>
          </a:p>
          <a:p>
            <a:pPr marL="457200" indent="-457200">
              <a:buAutoNum type="arabicPeriod"/>
            </a:pPr>
            <a:r>
              <a:rPr lang="es-ES" sz="2000" dirty="0" smtClean="0"/>
              <a:t>Impedir</a:t>
            </a:r>
          </a:p>
          <a:p>
            <a:pPr marL="457200" indent="-457200">
              <a:buAutoNum type="arabicPeriod"/>
            </a:pPr>
            <a:r>
              <a:rPr lang="es-ES" sz="2000" dirty="0" smtClean="0"/>
              <a:t>La convivencia</a:t>
            </a:r>
            <a:endParaRPr lang="es-ES" sz="2000" dirty="0"/>
          </a:p>
          <a:p>
            <a:pPr marL="457200" indent="-457200">
              <a:buAutoNum type="arabicPeriod"/>
            </a:pPr>
            <a:r>
              <a:rPr lang="es-ES" sz="2000" dirty="0" smtClean="0"/>
              <a:t>El fracaso</a:t>
            </a:r>
          </a:p>
          <a:p>
            <a:pPr marL="457200" indent="-457200">
              <a:buAutoNum type="arabicPeriod"/>
            </a:pPr>
            <a:r>
              <a:rPr lang="es-ES" sz="2000" dirty="0" smtClean="0"/>
              <a:t>Impotente</a:t>
            </a:r>
          </a:p>
          <a:p>
            <a:pPr marL="457200" indent="-457200">
              <a:buAutoNum type="arabicPeriod"/>
            </a:pPr>
            <a:r>
              <a:rPr lang="es-ES" sz="2000" dirty="0" smtClean="0">
                <a:effectLst/>
              </a:rPr>
              <a:t>Humillación</a:t>
            </a:r>
            <a:endParaRPr lang="es-ES" sz="2000" dirty="0"/>
          </a:p>
          <a:p>
            <a:pPr marL="457200" indent="-457200">
              <a:buAutoNum type="arabicPeriod"/>
            </a:pPr>
            <a:r>
              <a:rPr lang="es-ES" sz="2000" dirty="0" smtClean="0"/>
              <a:t>agredir</a:t>
            </a:r>
            <a:endParaRPr lang="es-ES" sz="2000" dirty="0"/>
          </a:p>
        </p:txBody>
      </p:sp>
      <p:sp>
        <p:nvSpPr>
          <p:cNvPr id="4" name="TextBox 3"/>
          <p:cNvSpPr txBox="1"/>
          <p:nvPr/>
        </p:nvSpPr>
        <p:spPr>
          <a:xfrm>
            <a:off x="5252936" y="1659731"/>
            <a:ext cx="3850783" cy="3170099"/>
          </a:xfrm>
          <a:prstGeom prst="rect">
            <a:avLst/>
          </a:prstGeom>
          <a:noFill/>
        </p:spPr>
        <p:txBody>
          <a:bodyPr wrap="square" rtlCol="0">
            <a:spAutoFit/>
          </a:bodyPr>
          <a:lstStyle/>
          <a:p>
            <a:r>
              <a:rPr lang="es-ES" sz="2000" dirty="0"/>
              <a:t>A</a:t>
            </a:r>
            <a:r>
              <a:rPr lang="es-ES" sz="2000" dirty="0" smtClean="0"/>
              <a:t>. </a:t>
            </a:r>
            <a:r>
              <a:rPr lang="es-ES" sz="2000" dirty="0" err="1" smtClean="0"/>
              <a:t>Scar</a:t>
            </a:r>
            <a:endParaRPr lang="es-ES" sz="2000" dirty="0" smtClean="0"/>
          </a:p>
          <a:p>
            <a:r>
              <a:rPr lang="es-ES" sz="2000" dirty="0" smtClean="0"/>
              <a:t>B. </a:t>
            </a:r>
            <a:r>
              <a:rPr lang="es-ES" sz="2000" dirty="0" err="1"/>
              <a:t>A</a:t>
            </a:r>
            <a:r>
              <a:rPr lang="es-ES" sz="2000" dirty="0" err="1" smtClean="0"/>
              <a:t>ttack</a:t>
            </a:r>
            <a:endParaRPr lang="es-ES" sz="2000" dirty="0" smtClean="0"/>
          </a:p>
          <a:p>
            <a:r>
              <a:rPr lang="es-ES" sz="2000" dirty="0" smtClean="0"/>
              <a:t>C. </a:t>
            </a:r>
            <a:r>
              <a:rPr lang="es-ES" sz="2000" dirty="0" err="1" smtClean="0"/>
              <a:t>Harras</a:t>
            </a:r>
            <a:endParaRPr lang="es-ES" sz="2000" dirty="0" smtClean="0"/>
          </a:p>
          <a:p>
            <a:r>
              <a:rPr lang="es-ES" sz="2000" dirty="0" smtClean="0"/>
              <a:t>D. </a:t>
            </a:r>
            <a:r>
              <a:rPr lang="es-ES" sz="2000" dirty="0" err="1" smtClean="0"/>
              <a:t>Report</a:t>
            </a:r>
            <a:endParaRPr lang="es-ES" sz="2000" dirty="0" smtClean="0"/>
          </a:p>
          <a:p>
            <a:r>
              <a:rPr lang="es-ES" sz="2000" dirty="0" smtClean="0"/>
              <a:t>E. </a:t>
            </a:r>
            <a:r>
              <a:rPr lang="es-ES" sz="2000" dirty="0" err="1" smtClean="0"/>
              <a:t>Anxiety</a:t>
            </a:r>
            <a:endParaRPr lang="es-ES" sz="2000" dirty="0" smtClean="0"/>
          </a:p>
          <a:p>
            <a:r>
              <a:rPr lang="es-ES" sz="2000" dirty="0" err="1" smtClean="0"/>
              <a:t>F.Prevent</a:t>
            </a:r>
            <a:endParaRPr lang="es-ES" sz="2000" dirty="0" smtClean="0"/>
          </a:p>
          <a:p>
            <a:r>
              <a:rPr lang="es-ES" sz="2000" dirty="0" smtClean="0"/>
              <a:t>G. </a:t>
            </a:r>
            <a:r>
              <a:rPr lang="es-ES" sz="2000" dirty="0" err="1" smtClean="0"/>
              <a:t>Coexistence</a:t>
            </a:r>
            <a:endParaRPr lang="es-ES" sz="2000" dirty="0" smtClean="0"/>
          </a:p>
          <a:p>
            <a:r>
              <a:rPr lang="es-ES" sz="2000" dirty="0" smtClean="0"/>
              <a:t>H. </a:t>
            </a:r>
            <a:r>
              <a:rPr lang="es-ES" sz="2000" dirty="0" err="1" smtClean="0"/>
              <a:t>Failure</a:t>
            </a:r>
            <a:endParaRPr lang="es-ES" sz="2000" dirty="0" smtClean="0"/>
          </a:p>
          <a:p>
            <a:r>
              <a:rPr lang="es-ES" sz="2000" dirty="0" smtClean="0"/>
              <a:t>I. </a:t>
            </a:r>
            <a:r>
              <a:rPr lang="es-ES" sz="2000" dirty="0" err="1" smtClean="0"/>
              <a:t>Powerless</a:t>
            </a:r>
            <a:endParaRPr lang="es-ES" sz="2000" dirty="0" smtClean="0"/>
          </a:p>
          <a:p>
            <a:r>
              <a:rPr lang="es-ES" sz="2000" dirty="0" err="1" smtClean="0"/>
              <a:t>J.Humiliation</a:t>
            </a:r>
            <a:r>
              <a:rPr lang="es-ES" sz="2000" dirty="0" smtClean="0"/>
              <a:t> </a:t>
            </a:r>
            <a:endParaRPr lang="es-E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5668" y="1436464"/>
            <a:ext cx="2946666" cy="2561604"/>
          </a:xfrm>
          <a:prstGeom prst="rect">
            <a:avLst/>
          </a:prstGeom>
        </p:spPr>
      </p:pic>
    </p:spTree>
    <p:extLst>
      <p:ext uri="{BB962C8B-B14F-4D97-AF65-F5344CB8AC3E}">
        <p14:creationId xmlns:p14="http://schemas.microsoft.com/office/powerpoint/2010/main" val="163808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7877"/>
            <a:ext cx="10549943" cy="5602532"/>
          </a:xfrm>
        </p:spPr>
      </p:pic>
    </p:spTree>
    <p:extLst>
      <p:ext uri="{BB962C8B-B14F-4D97-AF65-F5344CB8AC3E}">
        <p14:creationId xmlns:p14="http://schemas.microsoft.com/office/powerpoint/2010/main" val="69484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383" y="404035"/>
            <a:ext cx="10515600" cy="1325563"/>
          </a:xfrm>
        </p:spPr>
        <p:txBody>
          <a:bodyPr>
            <a:normAutofit fontScale="90000"/>
          </a:bodyPr>
          <a:lstStyle/>
          <a:p>
            <a:r>
              <a:rPr lang="es-ES" dirty="0" smtClean="0"/>
              <a:t>¿Cuales son las preocupaciones que puedan tener los padres por sus hijos? Discute en parejas</a:t>
            </a:r>
            <a:endParaRPr lang="es-E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7584" y="1903446"/>
            <a:ext cx="2945394" cy="221135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0554" y="1553308"/>
            <a:ext cx="2561492" cy="2561492"/>
          </a:xfrm>
          <a:prstGeom prst="rect">
            <a:avLst/>
          </a:prstGeom>
        </p:spPr>
      </p:pic>
    </p:spTree>
    <p:extLst>
      <p:ext uri="{BB962C8B-B14F-4D97-AF65-F5344CB8AC3E}">
        <p14:creationId xmlns:p14="http://schemas.microsoft.com/office/powerpoint/2010/main" val="426345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Listening</a:t>
            </a:r>
            <a:r>
              <a:rPr lang="es-ES" dirty="0" smtClean="0"/>
              <a:t>, Apunta las preguntas y decide si comparte las ideas de las chicas.</a:t>
            </a:r>
            <a:endParaRPr lang="es-ES" dirty="0"/>
          </a:p>
        </p:txBody>
      </p:sp>
      <p:pic>
        <p:nvPicPr>
          <p:cNvPr id="4" name="hAneYJIASXc"/>
          <p:cNvPicPr>
            <a:picLocks noGrp="1" noRot="1" noChangeAspect="1"/>
          </p:cNvPicPr>
          <p:nvPr>
            <p:ph idx="1"/>
            <a:videoFile r:link="rId1"/>
          </p:nvPr>
        </p:nvPicPr>
        <p:blipFill>
          <a:blip r:embed="rId3"/>
          <a:stretch>
            <a:fillRect/>
          </a:stretch>
        </p:blipFill>
        <p:spPr>
          <a:xfrm>
            <a:off x="1781908" y="2098430"/>
            <a:ext cx="7670800" cy="4314825"/>
          </a:xfrm>
          <a:prstGeom prst="rect">
            <a:avLst/>
          </a:prstGeom>
        </p:spPr>
      </p:pic>
    </p:spTree>
    <p:extLst>
      <p:ext uri="{BB962C8B-B14F-4D97-AF65-F5344CB8AC3E}">
        <p14:creationId xmlns:p14="http://schemas.microsoft.com/office/powerpoint/2010/main" val="25109001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¿Qué responsabilidad tiene los institutos o colegios a la hora de proteger a los alumnos?</a:t>
            </a:r>
            <a:endParaRPr lang="es-ES" dirty="0"/>
          </a:p>
        </p:txBody>
      </p:sp>
      <p:sp>
        <p:nvSpPr>
          <p:cNvPr id="3" name="Content Placeholder 2"/>
          <p:cNvSpPr>
            <a:spLocks noGrp="1"/>
          </p:cNvSpPr>
          <p:nvPr>
            <p:ph idx="1"/>
          </p:nvPr>
        </p:nvSpPr>
        <p:spPr/>
        <p:txBody>
          <a:bodyPr/>
          <a:lstStyle/>
          <a:p>
            <a:pPr marL="0" indent="0">
              <a:buNone/>
            </a:pPr>
            <a:r>
              <a:rPr lang="es-ES" dirty="0" smtClean="0"/>
              <a:t>¿Cómo ?….discute y apunta los puntos o consejos más importantes</a:t>
            </a:r>
            <a:endParaRPr lang="es-E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86" y="3075905"/>
            <a:ext cx="4296976" cy="31010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9355" y="2444262"/>
            <a:ext cx="2702169" cy="2702169"/>
          </a:xfrm>
          <a:prstGeom prst="rect">
            <a:avLst/>
          </a:prstGeom>
        </p:spPr>
      </p:pic>
    </p:spTree>
    <p:extLst>
      <p:ext uri="{BB962C8B-B14F-4D97-AF65-F5344CB8AC3E}">
        <p14:creationId xmlns:p14="http://schemas.microsoft.com/office/powerpoint/2010/main" val="359731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El/la </a:t>
            </a:r>
            <a:r>
              <a:rPr lang="es-ES" dirty="0" err="1" smtClean="0"/>
              <a:t>consejer</a:t>
            </a:r>
            <a:r>
              <a:rPr lang="es-ES" dirty="0"/>
              <a:t>@</a:t>
            </a:r>
          </a:p>
        </p:txBody>
      </p:sp>
      <p:sp>
        <p:nvSpPr>
          <p:cNvPr id="3" name="Content Placeholder 2"/>
          <p:cNvSpPr>
            <a:spLocks noGrp="1"/>
          </p:cNvSpPr>
          <p:nvPr>
            <p:ph idx="1"/>
          </p:nvPr>
        </p:nvSpPr>
        <p:spPr/>
        <p:txBody>
          <a:bodyPr>
            <a:normAutofit fontScale="85000" lnSpcReduction="20000"/>
          </a:bodyPr>
          <a:lstStyle/>
          <a:p>
            <a:pPr marL="0" indent="0">
              <a:buNone/>
            </a:pPr>
            <a:r>
              <a:rPr lang="es-ES" dirty="0" smtClean="0"/>
              <a:t>Apunta diez consejos que se podría dar a un victima del acoso</a:t>
            </a:r>
          </a:p>
          <a:p>
            <a:pPr marL="0" indent="0">
              <a:buNone/>
            </a:pPr>
            <a:r>
              <a:rPr lang="es-ES" dirty="0" smtClean="0"/>
              <a:t>1.</a:t>
            </a:r>
          </a:p>
          <a:p>
            <a:pPr marL="0" indent="0">
              <a:buNone/>
            </a:pPr>
            <a:r>
              <a:rPr lang="es-ES" dirty="0" smtClean="0"/>
              <a:t>2.</a:t>
            </a:r>
          </a:p>
          <a:p>
            <a:pPr marL="0" indent="0">
              <a:buNone/>
            </a:pPr>
            <a:r>
              <a:rPr lang="es-ES" dirty="0" smtClean="0"/>
              <a:t>3.</a:t>
            </a:r>
          </a:p>
          <a:p>
            <a:pPr marL="0" indent="0">
              <a:buNone/>
            </a:pPr>
            <a:r>
              <a:rPr lang="es-ES" dirty="0" smtClean="0"/>
              <a:t>4.</a:t>
            </a:r>
          </a:p>
          <a:p>
            <a:pPr marL="0" indent="0">
              <a:buNone/>
            </a:pPr>
            <a:r>
              <a:rPr lang="es-ES" dirty="0" smtClean="0"/>
              <a:t>5.</a:t>
            </a:r>
          </a:p>
          <a:p>
            <a:pPr marL="0" indent="0">
              <a:buNone/>
            </a:pPr>
            <a:r>
              <a:rPr lang="es-ES" dirty="0" smtClean="0"/>
              <a:t>6.</a:t>
            </a:r>
          </a:p>
          <a:p>
            <a:pPr marL="0" indent="0">
              <a:buNone/>
            </a:pPr>
            <a:r>
              <a:rPr lang="es-ES" dirty="0" smtClean="0"/>
              <a:t>7.</a:t>
            </a:r>
          </a:p>
          <a:p>
            <a:pPr marL="0" indent="0">
              <a:buNone/>
            </a:pPr>
            <a:r>
              <a:rPr lang="es-ES" dirty="0" smtClean="0"/>
              <a:t>8.</a:t>
            </a:r>
          </a:p>
          <a:p>
            <a:pPr marL="0" indent="0">
              <a:buNone/>
            </a:pPr>
            <a:r>
              <a:rPr lang="es-ES" dirty="0" smtClean="0"/>
              <a:t>9.</a:t>
            </a:r>
          </a:p>
          <a:p>
            <a:pPr marL="0" indent="0">
              <a:buNone/>
            </a:pPr>
            <a:r>
              <a:rPr lang="es-ES" dirty="0" smtClean="0"/>
              <a:t>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2376" y="566372"/>
            <a:ext cx="2752725" cy="3333750"/>
          </a:xfrm>
          <a:prstGeom prst="rect">
            <a:avLst/>
          </a:prstGeom>
        </p:spPr>
      </p:pic>
      <p:sp>
        <p:nvSpPr>
          <p:cNvPr id="6" name="TextBox 5"/>
          <p:cNvSpPr txBox="1"/>
          <p:nvPr/>
        </p:nvSpPr>
        <p:spPr>
          <a:xfrm>
            <a:off x="5838092" y="773723"/>
            <a:ext cx="3681046" cy="646331"/>
          </a:xfrm>
          <a:prstGeom prst="rect">
            <a:avLst/>
          </a:prstGeom>
          <a:noFill/>
        </p:spPr>
        <p:txBody>
          <a:bodyPr wrap="square" rtlCol="0">
            <a:spAutoFit/>
          </a:bodyPr>
          <a:lstStyle/>
          <a:p>
            <a:r>
              <a:rPr lang="es-ES" dirty="0" smtClean="0"/>
              <a:t>La gramática Usa el subjuntivo /condicional </a:t>
            </a:r>
            <a:endParaRPr lang="es-ES" dirty="0"/>
          </a:p>
        </p:txBody>
      </p:sp>
    </p:spTree>
    <p:extLst>
      <p:ext uri="{BB962C8B-B14F-4D97-AF65-F5344CB8AC3E}">
        <p14:creationId xmlns:p14="http://schemas.microsoft.com/office/powerpoint/2010/main" val="409925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508" y="2022297"/>
            <a:ext cx="11441724" cy="4524315"/>
          </a:xfrm>
          <a:prstGeom prst="rect">
            <a:avLst/>
          </a:prstGeom>
        </p:spPr>
        <p:txBody>
          <a:bodyPr wrap="square">
            <a:spAutoFit/>
          </a:bodyPr>
          <a:lstStyle/>
          <a:p>
            <a:r>
              <a:rPr lang="es-ES" b="1" dirty="0" smtClean="0">
                <a:solidFill>
                  <a:srgbClr val="000000"/>
                </a:solidFill>
                <a:effectLst/>
              </a:rPr>
              <a:t>¿ME HACEN BULLYING? Necesito ayuda urgente.? </a:t>
            </a:r>
            <a:r>
              <a:rPr lang="es-ES" dirty="0" smtClean="0">
                <a:solidFill>
                  <a:srgbClr val="000000"/>
                </a:solidFill>
                <a:effectLst/>
              </a:rPr>
              <a:t>Hola soy Carmen Gil. Más conocida como la Pulpo. </a:t>
            </a:r>
            <a:br>
              <a:rPr lang="es-ES" dirty="0" smtClean="0">
                <a:solidFill>
                  <a:srgbClr val="000000"/>
                </a:solidFill>
                <a:effectLst/>
              </a:rPr>
            </a:br>
            <a:r>
              <a:rPr lang="es-ES" dirty="0" smtClean="0">
                <a:solidFill>
                  <a:srgbClr val="000000"/>
                </a:solidFill>
                <a:effectLst/>
              </a:rPr>
              <a:t>Solo tengo 14 años y llevo desde 4º de primaria hasta 3º de la ESO aguantando el BULLYING constante de la gente. Me odian por ser fea. Me rapo y me critican, me tinto el pelo y me critican, me hago una coleta y me insultan. Me dicen la hombre, porque me he rapado un poco de un costado de la cabeza (por moda), me dicen la feto porque le dan la gana (soy normal), me dicen la pulpo porque tengo </a:t>
            </a:r>
            <a:r>
              <a:rPr lang="es-ES" dirty="0" err="1" smtClean="0">
                <a:solidFill>
                  <a:srgbClr val="000000"/>
                </a:solidFill>
                <a:effectLst/>
              </a:rPr>
              <a:t>olletes</a:t>
            </a:r>
            <a:r>
              <a:rPr lang="es-ES" dirty="0" smtClean="0">
                <a:solidFill>
                  <a:srgbClr val="000000"/>
                </a:solidFill>
                <a:effectLst/>
              </a:rPr>
              <a:t> en las mejillas y los dedos largos, me dicen Carmen la de los animales porque mi antiguo Tuenti era así. </a:t>
            </a:r>
            <a:br>
              <a:rPr lang="es-ES" dirty="0" smtClean="0">
                <a:solidFill>
                  <a:srgbClr val="000000"/>
                </a:solidFill>
                <a:effectLst/>
              </a:rPr>
            </a:br>
            <a:r>
              <a:rPr lang="es-ES" dirty="0" smtClean="0">
                <a:solidFill>
                  <a:srgbClr val="000000"/>
                </a:solidFill>
                <a:effectLst/>
              </a:rPr>
              <a:t>ESTOY MUY HARTA DE TODO. Eh hablado con el orientador del instituto, con la policía, con mi familia, con mi mejor amigo, incluso con algunas de las personas que me insultan y la cosa va a peor. </a:t>
            </a:r>
            <a:br>
              <a:rPr lang="es-ES" dirty="0" smtClean="0">
                <a:solidFill>
                  <a:srgbClr val="000000"/>
                </a:solidFill>
                <a:effectLst/>
              </a:rPr>
            </a:br>
            <a:r>
              <a:rPr lang="es-ES" dirty="0" smtClean="0">
                <a:solidFill>
                  <a:srgbClr val="000000"/>
                </a:solidFill>
                <a:effectLst/>
              </a:rPr>
              <a:t>Yo no digo nada, ni hablo casi nada, solo es que me vean por la calle y me empiecen a señalar, reírse de mi, insultarme hasta chavales de 18 años. </a:t>
            </a:r>
            <a:br>
              <a:rPr lang="es-ES" dirty="0" smtClean="0">
                <a:solidFill>
                  <a:srgbClr val="000000"/>
                </a:solidFill>
                <a:effectLst/>
              </a:rPr>
            </a:br>
            <a:r>
              <a:rPr lang="es-ES" dirty="0" smtClean="0">
                <a:solidFill>
                  <a:srgbClr val="000000"/>
                </a:solidFill>
                <a:effectLst/>
              </a:rPr>
              <a:t>Hace 2 semanas me intenté asfixiar pero me da grima perder a mi familia por semejante tontería. </a:t>
            </a:r>
            <a:br>
              <a:rPr lang="es-ES" dirty="0" smtClean="0">
                <a:solidFill>
                  <a:srgbClr val="000000"/>
                </a:solidFill>
                <a:effectLst/>
              </a:rPr>
            </a:br>
            <a:r>
              <a:rPr lang="es-ES" dirty="0" smtClean="0">
                <a:solidFill>
                  <a:srgbClr val="000000"/>
                </a:solidFill>
                <a:effectLst/>
              </a:rPr>
              <a:t>Quiero que la gente me entienda, que me explique... </a:t>
            </a:r>
            <a:br>
              <a:rPr lang="es-ES" dirty="0" smtClean="0">
                <a:solidFill>
                  <a:srgbClr val="000000"/>
                </a:solidFill>
                <a:effectLst/>
              </a:rPr>
            </a:br>
            <a:r>
              <a:rPr lang="es-ES" dirty="0" smtClean="0">
                <a:solidFill>
                  <a:srgbClr val="000000"/>
                </a:solidFill>
                <a:effectLst/>
              </a:rPr>
              <a:t>¿PORQUE A MI? </a:t>
            </a:r>
            <a:br>
              <a:rPr lang="es-ES" dirty="0" smtClean="0">
                <a:solidFill>
                  <a:srgbClr val="000000"/>
                </a:solidFill>
                <a:effectLst/>
              </a:rPr>
            </a:br>
            <a:r>
              <a:rPr lang="es-ES" dirty="0" smtClean="0">
                <a:solidFill>
                  <a:srgbClr val="000000"/>
                </a:solidFill>
                <a:effectLst/>
              </a:rPr>
              <a:t>¿PORQUE TANTOS AÑOS? </a:t>
            </a:r>
            <a:br>
              <a:rPr lang="es-ES" dirty="0" smtClean="0">
                <a:solidFill>
                  <a:srgbClr val="000000"/>
                </a:solidFill>
                <a:effectLst/>
              </a:rPr>
            </a:br>
            <a:r>
              <a:rPr lang="es-ES" dirty="0" smtClean="0">
                <a:solidFill>
                  <a:srgbClr val="000000"/>
                </a:solidFill>
                <a:effectLst/>
              </a:rPr>
              <a:t>¿PORQUÉ SIGUE? </a:t>
            </a:r>
            <a:br>
              <a:rPr lang="es-ES" dirty="0" smtClean="0">
                <a:solidFill>
                  <a:srgbClr val="000000"/>
                </a:solidFill>
                <a:effectLst/>
              </a:rPr>
            </a:br>
            <a:r>
              <a:rPr lang="es-ES" dirty="0" smtClean="0">
                <a:solidFill>
                  <a:srgbClr val="000000"/>
                </a:solidFill>
                <a:effectLst/>
              </a:rPr>
              <a:t>¿QUÉ TIENEN EN CONTRA MÍA?... Que puedo hacer? :( No aguanto más. .. Seguro que nadie me entiende. </a:t>
            </a:r>
            <a:endParaRPr lang="es-ES" dirty="0">
              <a:solidFill>
                <a:srgbClr val="000000"/>
              </a:solidFill>
              <a:effectLst/>
            </a:endParaRPr>
          </a:p>
        </p:txBody>
      </p:sp>
      <p:sp>
        <p:nvSpPr>
          <p:cNvPr id="7" name="Rectangle 6"/>
          <p:cNvSpPr/>
          <p:nvPr/>
        </p:nvSpPr>
        <p:spPr>
          <a:xfrm>
            <a:off x="837533" y="852826"/>
            <a:ext cx="4807022" cy="369332"/>
          </a:xfrm>
          <a:prstGeom prst="rect">
            <a:avLst/>
          </a:prstGeom>
        </p:spPr>
        <p:txBody>
          <a:bodyPr wrap="none">
            <a:spAutoFit/>
          </a:bodyPr>
          <a:lstStyle/>
          <a:p>
            <a:r>
              <a:rPr lang="es-ES" b="1" dirty="0" smtClean="0">
                <a:solidFill>
                  <a:srgbClr val="FF0000"/>
                </a:solidFill>
              </a:rPr>
              <a:t>LECTURA : ¿Cómo le ayudarías con tus consejos?</a:t>
            </a:r>
            <a:endParaRPr lang="es-ES" b="1" dirty="0">
              <a:solidFill>
                <a:srgbClr val="FF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775" y="677045"/>
            <a:ext cx="1875690" cy="1450759"/>
          </a:xfrm>
          <a:prstGeom prst="rect">
            <a:avLst/>
          </a:prstGeom>
        </p:spPr>
      </p:pic>
      <p:sp>
        <p:nvSpPr>
          <p:cNvPr id="9" name="TextBox 8"/>
          <p:cNvSpPr txBox="1"/>
          <p:nvPr/>
        </p:nvSpPr>
        <p:spPr>
          <a:xfrm>
            <a:off x="6963511" y="437327"/>
            <a:ext cx="3036277" cy="1200329"/>
          </a:xfrm>
          <a:prstGeom prst="rect">
            <a:avLst/>
          </a:prstGeom>
          <a:noFill/>
        </p:spPr>
        <p:txBody>
          <a:bodyPr wrap="square" rtlCol="0">
            <a:spAutoFit/>
          </a:bodyPr>
          <a:lstStyle/>
          <a:p>
            <a:r>
              <a:rPr lang="es-ES" dirty="0" smtClean="0">
                <a:solidFill>
                  <a:srgbClr val="FF0000"/>
                </a:solidFill>
              </a:rPr>
              <a:t>*Esto no lo he escrito yo cómo profesora lo saqué de una pagina de consejos, me parece muy triste</a:t>
            </a:r>
            <a:endParaRPr lang="es-ES" dirty="0">
              <a:solidFill>
                <a:srgbClr val="FF0000"/>
              </a:solidFill>
            </a:endParaRPr>
          </a:p>
        </p:txBody>
      </p:sp>
      <p:sp>
        <p:nvSpPr>
          <p:cNvPr id="10" name="TextBox 9"/>
          <p:cNvSpPr txBox="1"/>
          <p:nvPr/>
        </p:nvSpPr>
        <p:spPr>
          <a:xfrm>
            <a:off x="1254369" y="1512277"/>
            <a:ext cx="4677508" cy="461665"/>
          </a:xfrm>
          <a:prstGeom prst="rect">
            <a:avLst/>
          </a:prstGeom>
          <a:noFill/>
        </p:spPr>
        <p:txBody>
          <a:bodyPr wrap="square" rtlCol="0">
            <a:spAutoFit/>
          </a:bodyPr>
          <a:lstStyle/>
          <a:p>
            <a:r>
              <a:rPr lang="es-ES" sz="2400" dirty="0" smtClean="0">
                <a:solidFill>
                  <a:srgbClr val="FF0000"/>
                </a:solidFill>
              </a:rPr>
              <a:t>¿Porqué le acosan?</a:t>
            </a:r>
            <a:endParaRPr lang="es-ES" sz="2400" dirty="0">
              <a:solidFill>
                <a:srgbClr val="FF0000"/>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83720"/>
            <a:ext cx="914400" cy="914400"/>
          </a:xfrm>
          <a:prstGeom prst="rect">
            <a:avLst/>
          </a:prstGeom>
        </p:spPr>
      </p:pic>
    </p:spTree>
    <p:extLst>
      <p:ext uri="{BB962C8B-B14F-4D97-AF65-F5344CB8AC3E}">
        <p14:creationId xmlns:p14="http://schemas.microsoft.com/office/powerpoint/2010/main" val="4113135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239</Words>
  <Application>Microsoft Office PowerPoint</Application>
  <PresentationFormat>Widescreen</PresentationFormat>
  <Paragraphs>47</Paragraphs>
  <Slides>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OBJECTIVOS</vt:lpstr>
      <vt:lpstr>Vocabulario une las traducciones</vt:lpstr>
      <vt:lpstr>PowerPoint Presentation</vt:lpstr>
      <vt:lpstr>¿Cuales son las preocupaciones que puedan tener los padres por sus hijos? Discute en parejas</vt:lpstr>
      <vt:lpstr>Listening, Apunta las preguntas y decide si comparte las ideas de las chicas.</vt:lpstr>
      <vt:lpstr>¿Qué responsabilidad tiene los institutos o colegios a la hora de proteger a los alumnos?</vt:lpstr>
      <vt:lpstr>El/la consejer@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Vocabulario une las traducciones</dc:title>
  <dc:creator>Usuario</dc:creator>
  <cp:lastModifiedBy>Usuario</cp:lastModifiedBy>
  <cp:revision>11</cp:revision>
  <dcterms:created xsi:type="dcterms:W3CDTF">2017-11-20T15:07:20Z</dcterms:created>
  <dcterms:modified xsi:type="dcterms:W3CDTF">2017-11-20T16:05:37Z</dcterms:modified>
</cp:coreProperties>
</file>