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4" r:id="rId2"/>
    <p:sldId id="263" r:id="rId3"/>
    <p:sldId id="264" r:id="rId4"/>
    <p:sldId id="265" r:id="rId5"/>
    <p:sldId id="266" r:id="rId6"/>
    <p:sldId id="267" r:id="rId7"/>
    <p:sldId id="273" r:id="rId8"/>
  </p:sldIdLst>
  <p:sldSz cx="9144000" cy="6858000" type="screen4x3"/>
  <p:notesSz cx="67818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silvac" initials="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9D3C0C-8B71-8C44-A6E3-4925DD68BEB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49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http://synonyme.woxikon.de/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D3C0C-8B71-8C44-A6E3-4925DD68BEB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1441450"/>
            <a:ext cx="9144000" cy="54165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7738" y="2417763"/>
            <a:ext cx="7585075" cy="14398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7738" y="5908675"/>
            <a:ext cx="7585075" cy="360363"/>
          </a:xfrm>
        </p:spPr>
        <p:txBody>
          <a:bodyPr/>
          <a:lstStyle>
            <a:lvl1pPr marL="0" indent="0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54000"/>
            <a:ext cx="2162175" cy="881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3563"/>
            <a:ext cx="1890713" cy="5554662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088" y="563563"/>
            <a:ext cx="5522912" cy="5554662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088" y="2093913"/>
            <a:ext cx="3706812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2093913"/>
            <a:ext cx="3706813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4541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4088" y="563563"/>
            <a:ext cx="7566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2093913"/>
            <a:ext cx="75660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1450" y="6164263"/>
            <a:ext cx="1366838" cy="5572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e.pons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utsch.lingo4u.de/thesaur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7585075" cy="1676400"/>
          </a:xfrm>
        </p:spPr>
        <p:txBody>
          <a:bodyPr/>
          <a:lstStyle/>
          <a:p>
            <a:r>
              <a:rPr lang="en-GB" sz="5400" dirty="0" smtClean="0">
                <a:latin typeface="Apple Chancery"/>
              </a:rPr>
              <a:t>Deutsche </a:t>
            </a:r>
            <a:r>
              <a:rPr lang="en-GB" sz="5400" dirty="0" err="1" smtClean="0">
                <a:latin typeface="Apple Chancery"/>
              </a:rPr>
              <a:t>Wörterbücher</a:t>
            </a:r>
            <a:r>
              <a:rPr lang="en-GB" sz="5400" dirty="0" smtClean="0">
                <a:latin typeface="Apple Chancery"/>
              </a:rPr>
              <a:t/>
            </a:r>
            <a:br>
              <a:rPr lang="en-GB" sz="5400" dirty="0" smtClean="0">
                <a:latin typeface="Apple Chancery"/>
              </a:rPr>
            </a:br>
            <a:r>
              <a:rPr lang="en-GB" sz="5400" dirty="0" smtClean="0">
                <a:latin typeface="Apple Chancery"/>
              </a:rPr>
              <a:t>Part 2</a:t>
            </a:r>
            <a:br>
              <a:rPr lang="en-GB" sz="5400" dirty="0" smtClean="0">
                <a:latin typeface="Apple Chancery"/>
              </a:rPr>
            </a:br>
            <a:r>
              <a:rPr lang="en-GB" sz="5400" dirty="0">
                <a:latin typeface="Apple Chancery"/>
              </a:rPr>
              <a:t/>
            </a:r>
            <a:br>
              <a:rPr lang="en-GB" sz="5400" dirty="0">
                <a:latin typeface="Apple Chancery"/>
              </a:rPr>
            </a:br>
            <a:endParaRPr lang="en-GB" sz="5400" dirty="0" smtClean="0">
              <a:latin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3429001"/>
            <a:ext cx="4186808" cy="2304255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err="1" smtClean="0"/>
              <a:t>Tipps</a:t>
            </a:r>
            <a:r>
              <a:rPr lang="en-GB" sz="2400" dirty="0" smtClean="0"/>
              <a:t> </a:t>
            </a:r>
            <a:r>
              <a:rPr lang="en-GB" sz="2400" dirty="0" err="1" smtClean="0"/>
              <a:t>zum</a:t>
            </a:r>
            <a:r>
              <a:rPr lang="en-GB" sz="2400" dirty="0" smtClean="0"/>
              <a:t> </a:t>
            </a:r>
            <a:r>
              <a:rPr lang="en-GB" sz="2400" dirty="0" err="1" smtClean="0"/>
              <a:t>richtigen</a:t>
            </a:r>
            <a:r>
              <a:rPr lang="en-GB" sz="2400" dirty="0" smtClean="0"/>
              <a:t> </a:t>
            </a:r>
            <a:r>
              <a:rPr lang="en-GB" sz="2400" dirty="0" err="1" smtClean="0"/>
              <a:t>Umgang</a:t>
            </a:r>
            <a:r>
              <a:rPr lang="en-GB" sz="2400" dirty="0" smtClean="0"/>
              <a:t> </a:t>
            </a:r>
            <a:r>
              <a:rPr lang="en-GB" sz="2400" dirty="0" err="1" smtClean="0"/>
              <a:t>mit</a:t>
            </a:r>
            <a:r>
              <a:rPr lang="en-GB" sz="2400" dirty="0" smtClean="0"/>
              <a:t> </a:t>
            </a:r>
            <a:r>
              <a:rPr lang="en-GB" sz="2400" dirty="0" err="1" smtClean="0"/>
              <a:t>deutschen</a:t>
            </a:r>
            <a:r>
              <a:rPr lang="en-GB" sz="2400" dirty="0" smtClean="0"/>
              <a:t> </a:t>
            </a:r>
            <a:r>
              <a:rPr lang="en-GB" sz="2400" dirty="0" err="1" smtClean="0"/>
              <a:t>Wörterbüchern</a:t>
            </a:r>
            <a:endParaRPr lang="en-GB" sz="2400" dirty="0" smtClean="0"/>
          </a:p>
          <a:p>
            <a:endParaRPr lang="en-GB" sz="2200" dirty="0" smtClean="0"/>
          </a:p>
          <a:p>
            <a:r>
              <a:rPr lang="en-GB" dirty="0" smtClean="0"/>
              <a:t>Developed by Elisabeth </a:t>
            </a:r>
            <a:r>
              <a:rPr lang="en-GB" dirty="0" err="1" smtClean="0"/>
              <a:t>Wielander</a:t>
            </a:r>
            <a:r>
              <a:rPr lang="en-GB" dirty="0" smtClean="0"/>
              <a:t>,</a:t>
            </a:r>
          </a:p>
          <a:p>
            <a:r>
              <a:rPr lang="en-GB" dirty="0" smtClean="0"/>
              <a:t>Aston University</a:t>
            </a:r>
            <a:endParaRPr lang="en-GB" dirty="0"/>
          </a:p>
        </p:txBody>
      </p:sp>
      <p:pic>
        <p:nvPicPr>
          <p:cNvPr id="5" name="Picture 4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2656"/>
            <a:ext cx="10718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morrisa\Local Settings\Temporary Internet Files\Content.IE5\3MFDJA6Q\MP90040927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78734"/>
            <a:ext cx="2185698" cy="328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54088" y="1844824"/>
            <a:ext cx="7566025" cy="4273401"/>
          </a:xfrm>
        </p:spPr>
        <p:txBody>
          <a:bodyPr/>
          <a:lstStyle/>
          <a:p>
            <a:pPr marL="0" indent="0"/>
            <a:r>
              <a:rPr lang="fr-FR" sz="3200" dirty="0" smtClean="0"/>
              <a:t>Welche </a:t>
            </a:r>
            <a:r>
              <a:rPr lang="fr-FR" sz="3200" dirty="0" err="1" smtClean="0"/>
              <a:t>Bedeutungen</a:t>
            </a:r>
            <a:r>
              <a:rPr lang="fr-FR" sz="3200" dirty="0" smtClean="0"/>
              <a:t> </a:t>
            </a:r>
            <a:r>
              <a:rPr lang="fr-FR" sz="3200" dirty="0" err="1" smtClean="0"/>
              <a:t>haben</a:t>
            </a:r>
            <a:r>
              <a:rPr lang="fr-FR" sz="3200" dirty="0" smtClean="0"/>
              <a:t> die </a:t>
            </a:r>
            <a:r>
              <a:rPr lang="fr-FR" sz="3200" dirty="0" err="1" smtClean="0"/>
              <a:t>folgenden</a:t>
            </a:r>
            <a:r>
              <a:rPr lang="fr-FR" sz="3200" dirty="0" smtClean="0"/>
              <a:t> </a:t>
            </a:r>
            <a:r>
              <a:rPr lang="fr-FR" sz="3200" dirty="0" err="1" smtClean="0"/>
              <a:t>Wörter</a:t>
            </a:r>
            <a:r>
              <a:rPr lang="fr-FR" sz="3200" dirty="0" smtClean="0"/>
              <a:t>?</a:t>
            </a:r>
          </a:p>
          <a:p>
            <a:endParaRPr lang="fr-FR" sz="3200" dirty="0" smtClean="0"/>
          </a:p>
          <a:p>
            <a:pPr algn="ctr"/>
            <a:r>
              <a:rPr lang="fr-FR" sz="3200" dirty="0" smtClean="0"/>
              <a:t>Hahn</a:t>
            </a:r>
          </a:p>
          <a:p>
            <a:pPr algn="ctr"/>
            <a:r>
              <a:rPr lang="fr-FR" sz="3200" dirty="0" err="1" smtClean="0"/>
              <a:t>Spion</a:t>
            </a:r>
            <a:endParaRPr lang="fr-FR" sz="3200" dirty="0" smtClean="0"/>
          </a:p>
          <a:p>
            <a:pPr algn="ctr"/>
            <a:r>
              <a:rPr lang="fr-FR" sz="3200" dirty="0" smtClean="0"/>
              <a:t>Kiefer</a:t>
            </a:r>
          </a:p>
          <a:p>
            <a:pPr algn="ctr"/>
            <a:endParaRPr lang="fr-FR" sz="3200" dirty="0" smtClean="0"/>
          </a:p>
          <a:p>
            <a:pPr algn="ctr"/>
            <a:endParaRPr lang="fr-FR" sz="3200" dirty="0" smtClean="0"/>
          </a:p>
          <a:p>
            <a:endParaRPr lang="fr-FR" sz="3200" dirty="0" smtClean="0"/>
          </a:p>
          <a:p>
            <a:endParaRPr lang="fr-FR" sz="32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Aktivität</a:t>
            </a:r>
            <a:endParaRPr lang="fr-FR" dirty="0"/>
          </a:p>
        </p:txBody>
      </p:sp>
      <p:pic>
        <p:nvPicPr>
          <p:cNvPr id="4" name="Picture 3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66528" cy="706090"/>
          </a:xfrm>
        </p:spPr>
        <p:txBody>
          <a:bodyPr/>
          <a:lstStyle/>
          <a:p>
            <a:r>
              <a:rPr lang="fr-FR" sz="3400" dirty="0" err="1" smtClean="0"/>
              <a:t>Lösung</a:t>
            </a:r>
            <a:endParaRPr lang="fr-FR" sz="3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691680" y="1700808"/>
            <a:ext cx="2448272" cy="1368152"/>
          </a:xfrm>
          <a:ln w="12700">
            <a:solidFill>
              <a:srgbClr val="0070C0"/>
            </a:solidFill>
          </a:ln>
        </p:spPr>
        <p:txBody>
          <a:bodyPr/>
          <a:lstStyle/>
          <a:p>
            <a:pPr marL="72000" algn="ctr"/>
            <a:r>
              <a:rPr lang="de-DE" sz="2200" dirty="0" smtClean="0"/>
              <a:t>Hahn, der, -(e)s, Hähne</a:t>
            </a:r>
          </a:p>
          <a:p>
            <a:pPr marL="72000" algn="ctr"/>
            <a:r>
              <a:rPr lang="de-DE" sz="2000" dirty="0" smtClean="0"/>
              <a:t>Zool.: ein männliches Huhn</a:t>
            </a:r>
            <a:endParaRPr lang="en-GB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580112" y="1700808"/>
            <a:ext cx="3168352" cy="1512168"/>
          </a:xfrm>
          <a:ln w="1270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de-DE" sz="1800" dirty="0" smtClean="0"/>
              <a:t>Hahn, der, -(e)s, Hähne</a:t>
            </a:r>
          </a:p>
          <a:p>
            <a:pPr algn="ctr"/>
            <a:r>
              <a:rPr lang="de-DE" sz="1800" dirty="0" smtClean="0"/>
              <a:t>Tech.: eine Vorrichtung zum Öffnen und Schließen von Rohrleitungen, z.B. der Wasserhahn</a:t>
            </a:r>
          </a:p>
        </p:txBody>
      </p:sp>
      <p:sp>
        <p:nvSpPr>
          <p:cNvPr id="20" name="Content Placeholder 8"/>
          <p:cNvSpPr txBox="1">
            <a:spLocks/>
          </p:cNvSpPr>
          <p:nvPr/>
        </p:nvSpPr>
        <p:spPr bwMode="auto">
          <a:xfrm>
            <a:off x="1619672" y="3573016"/>
            <a:ext cx="2448272" cy="108012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Spion, der,</a:t>
            </a:r>
            <a:r>
              <a:rPr kumimoji="0" lang="de-DE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-(s),-e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jemand, der spioniert, ein Geheimagent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8"/>
          <p:cNvSpPr txBox="1">
            <a:spLocks/>
          </p:cNvSpPr>
          <p:nvPr/>
        </p:nvSpPr>
        <p:spPr bwMode="auto">
          <a:xfrm>
            <a:off x="6228184" y="3573016"/>
            <a:ext cx="2448272" cy="792088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Spion, der,</a:t>
            </a:r>
            <a:r>
              <a:rPr kumimoji="0" lang="de-DE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-(s),-e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Guckloch in einer Tür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8"/>
          <p:cNvSpPr txBox="1">
            <a:spLocks/>
          </p:cNvSpPr>
          <p:nvPr/>
        </p:nvSpPr>
        <p:spPr bwMode="auto">
          <a:xfrm>
            <a:off x="1691680" y="5013176"/>
            <a:ext cx="2448272" cy="1368152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Kiefer, der, -s, -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Anat.: der Schädel-knochen, in dem die Zähne sitzen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Content Placeholder 8"/>
          <p:cNvSpPr txBox="1">
            <a:spLocks/>
          </p:cNvSpPr>
          <p:nvPr/>
        </p:nvSpPr>
        <p:spPr bwMode="auto">
          <a:xfrm>
            <a:off x="6300192" y="5373216"/>
            <a:ext cx="2448272" cy="72008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Kiefer, die, -, -n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Bot: ein Nadelbaum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desilvac\Local Settings\Temporary Internet Files\Content.IE5\ICUKRLJS\MP90018049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700808"/>
            <a:ext cx="1368152" cy="1296144"/>
          </a:xfrm>
          <a:prstGeom prst="rect">
            <a:avLst/>
          </a:prstGeom>
          <a:noFill/>
        </p:spPr>
      </p:pic>
      <p:pic>
        <p:nvPicPr>
          <p:cNvPr id="2051" name="Picture 3" descr="C:\Documents and Settings\desilvac\Local Settings\Temporary Internet Files\Content.IE5\SVA014DN\MC90007093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3501008"/>
            <a:ext cx="1001917" cy="1241834"/>
          </a:xfrm>
          <a:prstGeom prst="rect">
            <a:avLst/>
          </a:prstGeom>
          <a:noFill/>
        </p:spPr>
      </p:pic>
      <p:pic>
        <p:nvPicPr>
          <p:cNvPr id="2054" name="Picture 6" descr="C:\Documents and Settings\desilvac\Local Settings\Temporary Internet Files\Content.IE5\U3QBJSN8\MP900409655[1].jpg"/>
          <p:cNvPicPr>
            <a:picLocks noChangeAspect="1" noChangeArrowheads="1"/>
          </p:cNvPicPr>
          <p:nvPr/>
        </p:nvPicPr>
        <p:blipFill>
          <a:blip r:embed="rId5"/>
          <a:srcRect r="21038"/>
          <a:stretch>
            <a:fillRect/>
          </a:stretch>
        </p:blipFill>
        <p:spPr bwMode="auto">
          <a:xfrm>
            <a:off x="251520" y="5013176"/>
            <a:ext cx="1309138" cy="1106165"/>
          </a:xfrm>
          <a:prstGeom prst="rect">
            <a:avLst/>
          </a:prstGeom>
          <a:noFill/>
        </p:spPr>
      </p:pic>
      <p:pic>
        <p:nvPicPr>
          <p:cNvPr id="2055" name="Picture 7" descr="C:\Documents and Settings\desilvac\Local Settings\Temporary Internet Files\Content.IE5\YLKQFR4S\MC900391766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3968" y="1772816"/>
            <a:ext cx="1224136" cy="1221677"/>
          </a:xfrm>
          <a:prstGeom prst="rect">
            <a:avLst/>
          </a:prstGeom>
          <a:noFill/>
        </p:spPr>
      </p:pic>
      <p:pic>
        <p:nvPicPr>
          <p:cNvPr id="2057" name="Picture 9" descr="C:\Documents and Settings\desilvac\Local Settings\Temporary Internet Files\Content.IE5\YLKQFR4S\MP900401775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016" y="4797152"/>
            <a:ext cx="1363341" cy="1704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1" grpId="0" build="p" animBg="1"/>
      <p:bldP spid="20" grpId="0" animBg="1"/>
      <p:bldP spid="21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1600" y="1772817"/>
            <a:ext cx="7548513" cy="1872208"/>
          </a:xfrm>
        </p:spPr>
        <p:txBody>
          <a:bodyPr/>
          <a:lstStyle/>
          <a:p>
            <a:r>
              <a:rPr lang="de-DE" sz="2400" dirty="0" smtClean="0"/>
              <a:t>Was glauben Sie, wieviele Bedeutungen hat das Wort „Läufer“?</a:t>
            </a:r>
          </a:p>
          <a:p>
            <a:endParaRPr lang="de-DE" sz="1000" dirty="0" smtClean="0"/>
          </a:p>
          <a:p>
            <a:r>
              <a:rPr lang="de-DE" sz="2400" dirty="0" smtClean="0"/>
              <a:t>Überprüfen Sie Ihre Antwort mithilfe von </a:t>
            </a:r>
            <a:r>
              <a:rPr lang="de-DE" sz="2400" dirty="0" smtClean="0">
                <a:hlinkClick r:id="rId2"/>
              </a:rPr>
              <a:t>Pons</a:t>
            </a:r>
            <a:r>
              <a:rPr lang="de-DE" sz="2400" dirty="0" smtClean="0"/>
              <a:t>. </a:t>
            </a:r>
          </a:p>
          <a:p>
            <a:r>
              <a:rPr lang="de-DE" sz="2400" dirty="0" smtClean="0"/>
              <a:t>Wie unterscheiden sich die Bedeutungen? </a:t>
            </a:r>
          </a:p>
          <a:p>
            <a:endParaRPr lang="de-DE" sz="24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404664"/>
            <a:ext cx="1817712" cy="511175"/>
          </a:xfrm>
        </p:spPr>
        <p:txBody>
          <a:bodyPr/>
          <a:lstStyle/>
          <a:p>
            <a:r>
              <a:rPr lang="fr-FR" sz="3400" dirty="0" err="1" smtClean="0"/>
              <a:t>Aktivität</a:t>
            </a:r>
            <a:endParaRPr lang="fr-FR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835532"/>
            <a:ext cx="402674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A.</a:t>
            </a:r>
            <a:endParaRPr lang="en-GB" dirty="0"/>
          </a:p>
        </p:txBody>
      </p:sp>
      <p:sp>
        <p:nvSpPr>
          <p:cNvPr id="9" name="Content Placeholder 8"/>
          <p:cNvSpPr txBox="1">
            <a:spLocks/>
          </p:cNvSpPr>
          <p:nvPr/>
        </p:nvSpPr>
        <p:spPr bwMode="auto">
          <a:xfrm>
            <a:off x="1403648" y="4077072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Läufer, der, -s, -</a:t>
            </a:r>
          </a:p>
          <a:p>
            <a:pPr marL="342900" marR="0" lvl="0" indent="-34290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kern="0" dirty="0" smtClean="0">
                <a:latin typeface="+mn-lt"/>
              </a:rPr>
              <a:t>Sport: jd, der läuft, an Wettrennen teilnimmt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4932040" y="5589240"/>
            <a:ext cx="28803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Läufer, der, -s, -</a:t>
            </a:r>
          </a:p>
          <a:p>
            <a:pPr marL="342900" marR="0" lvl="0" indent="-34290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eine Figur beim Schach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5580112" y="4109918"/>
            <a:ext cx="33123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Läufer, der, -s, -</a:t>
            </a:r>
          </a:p>
          <a:p>
            <a:pPr marL="342900" marR="0" lvl="0" indent="-34290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kern="0" dirty="0" smtClean="0">
                <a:latin typeface="+mn-lt"/>
              </a:rPr>
              <a:t>ein langer, schmaler Teppich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routes_into_language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desilvac\Local Settings\Temporary Internet Files\Content.IE5\ICUKRLJS\MC90024085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4149080"/>
            <a:ext cx="1036127" cy="1368152"/>
          </a:xfrm>
          <a:prstGeom prst="rect">
            <a:avLst/>
          </a:prstGeom>
          <a:noFill/>
        </p:spPr>
      </p:pic>
      <p:pic>
        <p:nvPicPr>
          <p:cNvPr id="3075" name="Picture 3" descr="C:\Documents and Settings\desilvac\Local Settings\Temporary Internet Files\Content.IE5\SVA014DN\MC90029077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8344" y="4797152"/>
            <a:ext cx="841940" cy="1368152"/>
          </a:xfrm>
          <a:prstGeom prst="rect">
            <a:avLst/>
          </a:prstGeom>
          <a:noFill/>
        </p:spPr>
      </p:pic>
      <p:pic>
        <p:nvPicPr>
          <p:cNvPr id="3076" name="Picture 4" descr="C:\Documents and Settings\desilvac\Local Settings\Temporary Internet Files\Content.IE5\FKAFCHFB\MC900057832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960" y="3717032"/>
            <a:ext cx="1080120" cy="1446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54089" y="563563"/>
            <a:ext cx="2177752" cy="511175"/>
          </a:xfrm>
        </p:spPr>
        <p:txBody>
          <a:bodyPr/>
          <a:lstStyle/>
          <a:p>
            <a:r>
              <a:rPr lang="fr-FR" sz="3400" dirty="0" err="1" smtClean="0"/>
              <a:t>Aktivität</a:t>
            </a:r>
            <a:endParaRPr lang="fr-FR" sz="3400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005064"/>
            <a:ext cx="7416824" cy="148271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400" dirty="0" smtClean="0"/>
              <a:t>1. “Which runner was the fastest?”</a:t>
            </a:r>
          </a:p>
          <a:p>
            <a:pPr>
              <a:lnSpc>
                <a:spcPct val="130000"/>
              </a:lnSpc>
            </a:pPr>
            <a:r>
              <a:rPr lang="en-GB" sz="2400" dirty="0" smtClean="0"/>
              <a:t>2. “Is that a new carpet runner?”</a:t>
            </a:r>
          </a:p>
          <a:p>
            <a:pPr>
              <a:lnSpc>
                <a:spcPct val="130000"/>
              </a:lnSpc>
            </a:pPr>
            <a:r>
              <a:rPr lang="en-GB" sz="2400" dirty="0" smtClean="0"/>
              <a:t>3. “It’s your bishop’s move.”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592" y="1844824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Wie übersetzen Sie die folgenden Sätze:</a:t>
            </a:r>
          </a:p>
          <a:p>
            <a:r>
              <a:rPr lang="de-DE" sz="2400" dirty="0" smtClean="0"/>
              <a:t>1. „Welcher Läufer war am schnellsten?“</a:t>
            </a:r>
          </a:p>
          <a:p>
            <a:r>
              <a:rPr lang="de-DE" sz="2400" dirty="0" smtClean="0"/>
              <a:t>2. „Ist dieser Läufer neu?“</a:t>
            </a:r>
          </a:p>
          <a:p>
            <a:r>
              <a:rPr lang="de-DE" sz="2400" dirty="0" smtClean="0"/>
              <a:t>3. „Dein Läufer ist am Zug!“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1979548"/>
            <a:ext cx="402674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B.</a:t>
            </a:r>
            <a:endParaRPr lang="en-GB" dirty="0"/>
          </a:p>
        </p:txBody>
      </p:sp>
      <p:pic>
        <p:nvPicPr>
          <p:cNvPr id="6" name="Picture 5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7" y="1916832"/>
            <a:ext cx="8208913" cy="3528392"/>
          </a:xfrm>
        </p:spPr>
        <p:txBody>
          <a:bodyPr/>
          <a:lstStyle/>
          <a:p>
            <a:pPr marL="0" indent="0"/>
            <a:r>
              <a:rPr lang="de-DE" sz="2400" dirty="0" smtClean="0"/>
              <a:t>Suchen Sie mithilfe dieses </a:t>
            </a:r>
            <a:r>
              <a:rPr lang="de-DE" sz="2400" dirty="0" smtClean="0">
                <a:hlinkClick r:id="rId3"/>
              </a:rPr>
              <a:t>Online-Thesaurus</a:t>
            </a:r>
            <a:r>
              <a:rPr lang="de-DE" sz="2400" dirty="0"/>
              <a:t> </a:t>
            </a:r>
            <a:r>
              <a:rPr lang="de-DE" sz="1800" dirty="0" smtClean="0"/>
              <a:t>(</a:t>
            </a:r>
            <a:r>
              <a:rPr lang="de-DE" sz="1800" dirty="0" smtClean="0">
                <a:hlinkClick r:id="rId3"/>
              </a:rPr>
              <a:t>http</a:t>
            </a:r>
            <a:r>
              <a:rPr lang="de-DE" sz="1800" dirty="0">
                <a:hlinkClick r:id="rId3"/>
              </a:rPr>
              <a:t>://</a:t>
            </a:r>
            <a:r>
              <a:rPr lang="de-DE" sz="1800" dirty="0" smtClean="0">
                <a:hlinkClick r:id="rId3"/>
              </a:rPr>
              <a:t>deutsch.lingo4u.de/thesaurus</a:t>
            </a:r>
            <a:r>
              <a:rPr lang="de-DE" sz="1800" dirty="0" smtClean="0"/>
              <a:t>) </a:t>
            </a:r>
            <a:r>
              <a:rPr lang="de-DE" sz="2400" dirty="0" smtClean="0"/>
              <a:t>Synonyme </a:t>
            </a:r>
            <a:r>
              <a:rPr lang="de-DE" sz="2400" dirty="0" smtClean="0"/>
              <a:t>des </a:t>
            </a:r>
            <a:r>
              <a:rPr lang="de-DE" sz="2400" dirty="0" smtClean="0"/>
              <a:t>Adjektivs „glücklich</a:t>
            </a:r>
            <a:r>
              <a:rPr lang="de-DE" sz="2400" dirty="0" smtClean="0"/>
              <a:t>“.</a:t>
            </a:r>
          </a:p>
          <a:p>
            <a:endParaRPr lang="de-DE" sz="2400" dirty="0" smtClean="0"/>
          </a:p>
          <a:p>
            <a:pPr marL="457200" indent="-457200">
              <a:buAutoNum type="arabicPeriod"/>
            </a:pPr>
            <a:r>
              <a:rPr lang="de-DE" sz="2400" dirty="0" smtClean="0"/>
              <a:t>Wie wird das Synonym „happy“ im Deutschen verwendet?</a:t>
            </a:r>
          </a:p>
          <a:p>
            <a:pPr marL="457200" indent="-457200">
              <a:buAutoNum type="arabicPeriod"/>
            </a:pPr>
            <a:r>
              <a:rPr lang="de-DE" sz="2400" dirty="0" smtClean="0"/>
              <a:t>Wie könnte man das Wort „glücklich“ ins Englische übersetzen? </a:t>
            </a:r>
          </a:p>
          <a:p>
            <a:pPr marL="457200" indent="-457200">
              <a:buAutoNum type="arabicPeriod"/>
            </a:pPr>
            <a:r>
              <a:rPr lang="de-DE" sz="2400" dirty="0" smtClean="0"/>
              <a:t>Rückübersetzung: Wie übersetzt man „to be lucky“ ins Deutsche, z.B. „You are lucky that...“?</a:t>
            </a:r>
          </a:p>
          <a:p>
            <a:endParaRPr lang="de-DE" sz="2400" dirty="0" smtClean="0"/>
          </a:p>
          <a:p>
            <a:endParaRPr lang="de-DE" sz="24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332656"/>
            <a:ext cx="2105744" cy="511175"/>
          </a:xfrm>
        </p:spPr>
        <p:txBody>
          <a:bodyPr/>
          <a:lstStyle/>
          <a:p>
            <a:r>
              <a:rPr lang="fr-FR" sz="3400" dirty="0" smtClean="0"/>
              <a:t>Synonyme</a:t>
            </a:r>
            <a:endParaRPr lang="fr-FR" sz="3400" dirty="0"/>
          </a:p>
        </p:txBody>
      </p:sp>
      <p:pic>
        <p:nvPicPr>
          <p:cNvPr id="4" name="Picture 3" descr="routes_into_languages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89" y="563563"/>
            <a:ext cx="2393776" cy="511175"/>
          </a:xfrm>
        </p:spPr>
        <p:txBody>
          <a:bodyPr/>
          <a:lstStyle/>
          <a:p>
            <a:r>
              <a:rPr lang="de-DE" sz="3400" dirty="0" smtClean="0"/>
              <a:t>Lösung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de-DE" sz="2400" dirty="0" smtClean="0"/>
              <a:t>„happy“ wird im Deutschen nur in der Umgangsprache, also vor allem informell und mündlich verwendet (eher Jugendsprache).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de-DE" sz="2400" dirty="0" smtClean="0"/>
              <a:t>mögliche Übersetzungen (nach Beolingus): happy, lucky, fortunate, satisfied, felicitious, serendipitous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de-DE" sz="2400" dirty="0" smtClean="0"/>
              <a:t>Hier kann man NICHT glücklich verwenden, sondern: „Du hast Glück, dass...“ (as in: You‘re in luck...)</a:t>
            </a:r>
          </a:p>
        </p:txBody>
      </p:sp>
      <p:pic>
        <p:nvPicPr>
          <p:cNvPr id="4" name="Picture 3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stonPPTblue">
  <a:themeElements>
    <a:clrScheme name="blue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AstonPPTblue.pot</Template>
  <TotalTime>675</TotalTime>
  <Words>385</Words>
  <Application>Microsoft Office PowerPoint</Application>
  <PresentationFormat>On-screen Show (4:3)</PresentationFormat>
  <Paragraphs>60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AstonPPTblue</vt:lpstr>
      <vt:lpstr>Deutsche Wörterbücher Part 2  </vt:lpstr>
      <vt:lpstr>Aktivität</vt:lpstr>
      <vt:lpstr>Lösung</vt:lpstr>
      <vt:lpstr>Aktivität</vt:lpstr>
      <vt:lpstr>Aktivität</vt:lpstr>
      <vt:lpstr>Synonyme</vt:lpstr>
      <vt:lpstr>Lösung</vt:lpstr>
    </vt:vector>
  </TitlesOfParts>
  <Company>University of Wolverhampton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dictionnaires français</dc:title>
  <dc:creator>Céline Benoit</dc:creator>
  <cp:lastModifiedBy>Angela Morris</cp:lastModifiedBy>
  <cp:revision>50</cp:revision>
  <dcterms:created xsi:type="dcterms:W3CDTF">2011-09-06T11:39:43Z</dcterms:created>
  <dcterms:modified xsi:type="dcterms:W3CDTF">2011-11-14T11:48:17Z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593185908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C.DE-SILVA@aston.ac.uk</vt:lpwstr>
  </property>
  <property fmtid="{D5CDD505-2E9C-101B-9397-08002B2CF9AE}" pid="6" name="_AuthorEmailDisplayName">
    <vt:lpwstr>De-Silva, Chantal</vt:lpwstr>
  </property>
  <property fmtid="{D5CDD505-2E9C-101B-9397-08002B2CF9AE}" pid="7" name="_PreviousAdHocReviewCycleID">
    <vt:i4>805934459</vt:i4>
  </property>
</Properties>
</file>