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4" r:id="rId2"/>
    <p:sldId id="275" r:id="rId3"/>
    <p:sldId id="276" r:id="rId4"/>
    <p:sldId id="277" r:id="rId5"/>
    <p:sldId id="278" r:id="rId6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m.de/" TargetMode="External"/><Relationship Id="rId2" Type="http://schemas.openxmlformats.org/officeDocument/2006/relationships/hyperlink" Target="http://www.dhm.de/lemo/forum/kollektives_gedaechtnis/weltkrieg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hdg.de/stiftu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ibrary.aston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aston.ac.uk/search~S8/?searchtype=X&amp;searcharg=Kaiserin+Elisabeth&amp;searchscope=2&amp;sortdropdown=-&amp;SORT=DZ&amp;extended=0&amp;SUBMIT=Search&amp;searchlimits=&amp;searchorigarg=XKaiserin+Elisabeth" TargetMode="External"/><Relationship Id="rId2" Type="http://schemas.openxmlformats.org/officeDocument/2006/relationships/hyperlink" Target="http://library.aston.ac.uk/search~S9/?searchtype=X&amp;searcharg=Kaiserin+Elisabeth&amp;searchscope=8&amp;sortdropdown=-&amp;SORT=DZ&amp;extended=0&amp;SUBMIT=Search&amp;searchlimits=&amp;searchorigarg=XKaiserin+Elisabet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library.aston.ac.uk/search~S2/?searchtype=X&amp;searcharg=Kaiserin+Elisabeth&amp;searchscope=9&amp;sortdropdown=-&amp;SORT=DZ&amp;extended=0&amp;SUBMIT=Search&amp;searchlimits=&amp;searchorigarg=XKaiserin+Elisabeth&amp;SORT=D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560" y="1772816"/>
            <a:ext cx="7776864" cy="2448272"/>
          </a:xfrm>
        </p:spPr>
        <p:txBody>
          <a:bodyPr/>
          <a:lstStyle/>
          <a:p>
            <a:r>
              <a:rPr lang="en-US" dirty="0" smtClean="0"/>
              <a:t>RESEARCH AND LIBRARY SKILLS</a:t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Quellen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7738" y="6164981"/>
            <a:ext cx="7585075" cy="360363"/>
          </a:xfrm>
        </p:spPr>
        <p:txBody>
          <a:bodyPr/>
          <a:lstStyle/>
          <a:p>
            <a:r>
              <a:rPr lang="fr-FR" b="1" dirty="0" err="1" smtClean="0"/>
              <a:t>Developed</a:t>
            </a:r>
            <a:r>
              <a:rPr lang="fr-FR" b="1" dirty="0" smtClean="0"/>
              <a:t> by Elisabeth </a:t>
            </a:r>
            <a:r>
              <a:rPr lang="fr-FR" b="1" dirty="0" err="1" smtClean="0"/>
              <a:t>Wielander</a:t>
            </a:r>
            <a:r>
              <a:rPr lang="fr-FR" b="1" dirty="0" smtClean="0"/>
              <a:t>, Aston </a:t>
            </a:r>
            <a:r>
              <a:rPr lang="fr-FR" b="1" dirty="0" err="1" smtClean="0"/>
              <a:t>University</a:t>
            </a:r>
            <a:endParaRPr lang="fr-FR" b="1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FKAFCHFB\MP900314269[2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040" y="4005064"/>
            <a:ext cx="2592288" cy="1749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38610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3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6025" cy="1008112"/>
          </a:xfrm>
        </p:spPr>
        <p:txBody>
          <a:bodyPr/>
          <a:lstStyle/>
          <a:p>
            <a:r>
              <a:rPr lang="fr-FR" dirty="0" err="1" smtClean="0"/>
              <a:t>Primär</a:t>
            </a:r>
            <a:r>
              <a:rPr lang="fr-FR" dirty="0" smtClean="0"/>
              <a:t>-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Sekundärquellen</a:t>
            </a:r>
            <a:r>
              <a:rPr lang="fr-FR" dirty="0" smtClean="0"/>
              <a:t> </a:t>
            </a:r>
            <a:r>
              <a:rPr lang="fr-FR" dirty="0" err="1" smtClean="0"/>
              <a:t>auf</a:t>
            </a:r>
            <a:r>
              <a:rPr lang="fr-FR" dirty="0" smtClean="0"/>
              <a:t> Deutsch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3"/>
            <a:ext cx="7836545" cy="3528392"/>
          </a:xfrm>
        </p:spPr>
        <p:txBody>
          <a:bodyPr/>
          <a:lstStyle/>
          <a:p>
            <a:pPr marL="0" indent="0"/>
            <a:r>
              <a:rPr lang="de-DE" sz="2400" dirty="0" smtClean="0"/>
              <a:t>Die Regel zur Unterteilung in Primär- und Sekundärquellen ist die gleiche, die Sie schon in der PowerPoint „Research and Library Skills“ gesehen haben.</a:t>
            </a:r>
          </a:p>
          <a:p>
            <a:pPr marL="0" indent="0"/>
            <a:endParaRPr lang="de-DE" sz="2400" dirty="0" smtClean="0"/>
          </a:p>
          <a:p>
            <a:pPr marL="0" indent="0"/>
            <a:r>
              <a:rPr lang="de-DE" sz="2400" dirty="0" smtClean="0"/>
              <a:t>Suchen Sie Informationen / Literatur über den 2. Weltkrieg und unterscheiden Sie dabei zwischen </a:t>
            </a:r>
          </a:p>
          <a:p>
            <a:pPr marL="0" indent="0"/>
            <a:r>
              <a:rPr lang="de-DE" sz="2400" dirty="0" smtClean="0"/>
              <a:t>Primär- und Sekundärquellen.</a:t>
            </a:r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9" y="332656"/>
            <a:ext cx="6354216" cy="936104"/>
          </a:xfrm>
        </p:spPr>
        <p:txBody>
          <a:bodyPr/>
          <a:lstStyle/>
          <a:p>
            <a:r>
              <a:rPr lang="fr-FR" dirty="0" err="1" smtClean="0"/>
              <a:t>Beispiele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Primärquellen</a:t>
            </a:r>
            <a:r>
              <a:rPr lang="fr-FR" dirty="0" smtClean="0"/>
              <a:t> </a:t>
            </a:r>
            <a:r>
              <a:rPr lang="fr-FR" dirty="0" err="1" smtClean="0"/>
              <a:t>über</a:t>
            </a:r>
            <a:r>
              <a:rPr lang="fr-FR" dirty="0" smtClean="0"/>
              <a:t> den 2. </a:t>
            </a:r>
            <a:r>
              <a:rPr lang="fr-FR" dirty="0" err="1" smtClean="0"/>
              <a:t>Weltkrieg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08553" cy="4536504"/>
          </a:xfrm>
        </p:spPr>
        <p:txBody>
          <a:bodyPr/>
          <a:lstStyle/>
          <a:p>
            <a:pPr marL="0"/>
            <a:r>
              <a:rPr lang="de-DE" dirty="0" smtClean="0"/>
              <a:t>Kunstobjekte, Gedichte, Ton- und Filmaufnahmen – entstanden zwischen 1939 und 1945</a:t>
            </a:r>
          </a:p>
          <a:p>
            <a:pPr marL="0"/>
            <a:endParaRPr lang="de-DE" dirty="0" smtClean="0"/>
          </a:p>
          <a:p>
            <a:pPr marL="0"/>
            <a:r>
              <a:rPr lang="de-DE" dirty="0" smtClean="0"/>
              <a:t>Publikationen, Zeitungen, Zeitschriften – erschienen zwischen1939 und 1945</a:t>
            </a:r>
          </a:p>
          <a:p>
            <a:pPr marL="0"/>
            <a:endParaRPr lang="de-DE" dirty="0" smtClean="0"/>
          </a:p>
          <a:p>
            <a:pPr marL="0"/>
            <a:r>
              <a:rPr lang="de-DE" dirty="0" smtClean="0"/>
              <a:t>Tagebücher, Autobiographien, Briefe – geschrieben zwischen 1939 und1945 </a:t>
            </a:r>
          </a:p>
          <a:p>
            <a:r>
              <a:rPr lang="de-DE" dirty="0" smtClean="0"/>
              <a:t>Beispiele: 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„Das Tagebuch der Anne Frank“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hlinkClick r:id="rId2"/>
              </a:rPr>
              <a:t>Berichte von Zeitzeugen auf LeMO</a:t>
            </a:r>
            <a:r>
              <a:rPr lang="de-DE" sz="1800" dirty="0" smtClean="0"/>
              <a:t> („Lebendiges virtuelles Museum Online“, Projekt des </a:t>
            </a:r>
            <a:r>
              <a:rPr lang="de-DE" sz="1800" dirty="0" smtClean="0">
                <a:hlinkClick r:id="rId3"/>
              </a:rPr>
              <a:t>Deutschen Historischen Museums </a:t>
            </a:r>
            <a:r>
              <a:rPr lang="de-DE" sz="1800" dirty="0" smtClean="0"/>
              <a:t>und des </a:t>
            </a:r>
            <a:r>
              <a:rPr lang="de-DE" sz="1800" dirty="0" smtClean="0">
                <a:hlinkClick r:id="rId4"/>
              </a:rPr>
              <a:t>Hauses der Geschichte </a:t>
            </a:r>
            <a:r>
              <a:rPr lang="de-DE" sz="1800" dirty="0" smtClean="0"/>
              <a:t> der Bundesrepublik Deutschland)</a:t>
            </a:r>
            <a:endParaRPr lang="de-DE" sz="1800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5256584" cy="511175"/>
          </a:xfrm>
        </p:spPr>
        <p:txBody>
          <a:bodyPr/>
          <a:lstStyle/>
          <a:p>
            <a:r>
              <a:rPr lang="fr-FR" dirty="0" err="1" smtClean="0"/>
              <a:t>Bibliothekskatalog</a:t>
            </a:r>
            <a:r>
              <a:rPr lang="fr-FR" dirty="0" smtClean="0"/>
              <a:t> </a:t>
            </a:r>
            <a:r>
              <a:rPr lang="fr-FR" dirty="0" err="1" smtClean="0"/>
              <a:t>verwenden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6768752" cy="3528392"/>
          </a:xfrm>
        </p:spPr>
        <p:txBody>
          <a:bodyPr/>
          <a:lstStyle/>
          <a:p>
            <a:pPr marL="0"/>
            <a:r>
              <a:rPr lang="de-DE" sz="2200" dirty="0" smtClean="0"/>
              <a:t>Suchen Sie Quellen (Bücher, Videos, wissenschaftliche Zeitschriften, etc.) über </a:t>
            </a:r>
            <a:r>
              <a:rPr lang="de-DE" sz="2200" b="1" dirty="0" smtClean="0"/>
              <a:t>Kaiserin Elisabeth von Österreich.</a:t>
            </a:r>
          </a:p>
          <a:p>
            <a:pPr marL="0"/>
            <a:endParaRPr lang="de-DE" dirty="0" smtClean="0"/>
          </a:p>
          <a:p>
            <a:pPr marL="0"/>
            <a:r>
              <a:rPr lang="de-DE" dirty="0" smtClean="0"/>
              <a:t>Sie war die Frau von Kaiser Franz Joseph I. aus dem Adelsgeschlecht der Habsburger, der von 1848-1916 der Kaiser von Österreich-Ungarn war. </a:t>
            </a:r>
          </a:p>
          <a:p>
            <a:pPr marL="0"/>
            <a:r>
              <a:rPr lang="de-DE" dirty="0" smtClean="0"/>
              <a:t>Kaiserin Elisabeth wurde auch „Sisi“ genannt. Sie fasziniert bis heute viele Besucher von Wien, wo es in der Hofburg, der Habsburger Residenz, ein eigenes Sisi-Museum gibt.</a:t>
            </a:r>
          </a:p>
          <a:p>
            <a:pPr marL="0"/>
            <a:endParaRPr lang="de-DE" dirty="0" smtClean="0"/>
          </a:p>
          <a:p>
            <a:pPr marL="0"/>
            <a:endParaRPr lang="de-DE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940152" y="548680"/>
            <a:ext cx="3203848" cy="1476744"/>
          </a:xfrm>
          <a:prstGeom prst="wedgeRoundRectCallout">
            <a:avLst>
              <a:gd name="adj1" fmla="val -129345"/>
              <a:gd name="adj2" fmla="val 5161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/>
            <a:r>
              <a:rPr lang="de-DE" dirty="0" smtClean="0"/>
              <a:t>Verwenden Sie diesen </a:t>
            </a:r>
            <a:r>
              <a:rPr lang="de-DE" dirty="0" smtClean="0">
                <a:hlinkClick r:id="rId2"/>
              </a:rPr>
              <a:t>Link</a:t>
            </a:r>
            <a:r>
              <a:rPr lang="de-DE" dirty="0" smtClean="0"/>
              <a:t> um im Katalog der Bibliothek der Aston University zu suchen: </a:t>
            </a:r>
            <a:r>
              <a:rPr lang="de-DE" dirty="0" smtClean="0">
                <a:hlinkClick r:id="rId2"/>
              </a:rPr>
              <a:t>http://library.aston.ac.uk/</a:t>
            </a:r>
            <a:r>
              <a:rPr lang="de-DE" dirty="0" smtClean="0"/>
              <a:t> </a:t>
            </a:r>
          </a:p>
        </p:txBody>
      </p:sp>
      <p:pic>
        <p:nvPicPr>
          <p:cNvPr id="6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desilvac\Local Settings\Temporary Internet Files\Content.IE5\6NNGGZ48\MC90023378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3212976"/>
            <a:ext cx="1584176" cy="1230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66025" cy="511175"/>
          </a:xfrm>
        </p:spPr>
        <p:txBody>
          <a:bodyPr/>
          <a:lstStyle/>
          <a:p>
            <a:r>
              <a:rPr lang="fr-FR" dirty="0" err="1" smtClean="0"/>
              <a:t>Bibliothekskatalog</a:t>
            </a:r>
            <a:r>
              <a:rPr lang="fr-FR" dirty="0" smtClean="0"/>
              <a:t> </a:t>
            </a:r>
            <a:r>
              <a:rPr lang="fr-FR" dirty="0" err="1" smtClean="0"/>
              <a:t>verwenden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088" y="2093913"/>
            <a:ext cx="7566025" cy="2991271"/>
          </a:xfrm>
        </p:spPr>
        <p:txBody>
          <a:bodyPr/>
          <a:lstStyle/>
          <a:p>
            <a:pPr marL="0" indent="0"/>
            <a:r>
              <a:rPr lang="de-DE" dirty="0" smtClean="0"/>
              <a:t>Es gibt keine </a:t>
            </a:r>
            <a:r>
              <a:rPr lang="de-DE" dirty="0" smtClean="0">
                <a:hlinkClick r:id="rId2"/>
              </a:rPr>
              <a:t>Diplomarbeiten / Dissertationen</a:t>
            </a:r>
            <a:r>
              <a:rPr lang="de-DE" dirty="0" smtClean="0"/>
              <a:t> und auch keine </a:t>
            </a:r>
            <a:r>
              <a:rPr lang="de-DE" dirty="0" smtClean="0">
                <a:hlinkClick r:id="rId3"/>
              </a:rPr>
              <a:t>Videos</a:t>
            </a:r>
            <a:r>
              <a:rPr lang="de-DE" dirty="0" smtClean="0"/>
              <a:t> über Kaiserin Elisabeth.</a:t>
            </a:r>
          </a:p>
          <a:p>
            <a:pPr marL="0" indent="0"/>
            <a:endParaRPr lang="de-DE" dirty="0" smtClean="0"/>
          </a:p>
          <a:p>
            <a:pPr marL="0" indent="0"/>
            <a:r>
              <a:rPr lang="de-DE" dirty="0" smtClean="0"/>
              <a:t>Aber es gibt </a:t>
            </a:r>
            <a:r>
              <a:rPr lang="de-DE" dirty="0" smtClean="0">
                <a:hlinkClick r:id="rId4"/>
              </a:rPr>
              <a:t>Bücher</a:t>
            </a:r>
            <a:r>
              <a:rPr lang="de-DE" dirty="0" smtClean="0"/>
              <a:t> zu diesem Thema, in denen wir mehr über diese historische Persönlichkeit erfahren können. </a:t>
            </a:r>
          </a:p>
          <a:p>
            <a:pPr marL="0" indent="0"/>
            <a:endParaRPr lang="de-DE" dirty="0" smtClean="0"/>
          </a:p>
          <a:p>
            <a:pPr marL="0" indent="0"/>
            <a:r>
              <a:rPr lang="de-DE" dirty="0" smtClean="0"/>
              <a:t>Keine Panik also, wenn man nicht zu allen Themen Informationen in allen Kategorien finden kann. Gibt es keine Zeitschriften, dann vielleicht Bücher, und umgekehrt.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076056" y="5301208"/>
            <a:ext cx="2880320" cy="1080120"/>
          </a:xfrm>
          <a:prstGeom prst="wedgeRoundRectCallout">
            <a:avLst>
              <a:gd name="adj1" fmla="val -53864"/>
              <a:gd name="adj2" fmla="val -7430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Auf jeden Fall immer in möglichst vielen Kategorien suchen!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472</TotalTime>
  <Words>312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AstonPPTblue</vt:lpstr>
      <vt:lpstr>RESEARCH AND LIBRARY SKILLS Mit deutschen Quellen arbeiten</vt:lpstr>
      <vt:lpstr>Primär- und Sekundärquellen auf Deutsch</vt:lpstr>
      <vt:lpstr>Beispiele für Primärquellen über den 2. Weltkrieg</vt:lpstr>
      <vt:lpstr>Bibliothekskatalog verwenden</vt:lpstr>
      <vt:lpstr>Bibliothekskatalog verwenden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64</cp:revision>
  <dcterms:created xsi:type="dcterms:W3CDTF">2011-09-07T10:56:08Z</dcterms:created>
  <dcterms:modified xsi:type="dcterms:W3CDTF">2011-11-16T10:54:43Z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-1766688359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500674864</vt:i4>
  </property>
</Properties>
</file>