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57" r:id="rId4"/>
    <p:sldId id="258" r:id="rId5"/>
    <p:sldId id="27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D6FDF-9AE6-4895-8EFD-033892E5FD69}" type="datetimeFigureOut">
              <a:rPr lang="en-GB" smtClean="0"/>
              <a:t>05/07/2012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B1156-7D85-46FE-85CD-B282B25D0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811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B1156-7D85-46FE-85CD-B282B25D0B9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812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3D6B-36F2-4DE6-BB6D-F22B0F1E462A}" type="datetime1">
              <a:rPr lang="en-GB" smtClean="0"/>
              <a:t>05/07/2012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AA0F-B93E-40AB-B8DB-93A51C7B0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55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5419-F0AB-4F1F-9165-9DFDA2838E3C}" type="datetime1">
              <a:rPr lang="en-GB" smtClean="0"/>
              <a:t>05/07/2012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AA0F-B93E-40AB-B8DB-93A51C7B0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2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DBEDD-66B7-4E35-8BF6-E5CF359D6B0F}" type="datetime1">
              <a:rPr lang="en-GB" smtClean="0"/>
              <a:t>05/07/2012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AA0F-B93E-40AB-B8DB-93A51C7B0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98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86F3-A836-4B9E-A807-14EDD0C56033}" type="datetime1">
              <a:rPr lang="en-GB" smtClean="0"/>
              <a:t>05/07/2012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AA0F-B93E-40AB-B8DB-93A51C7B0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20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AFFB-2AB9-475F-9147-2FB20BB5C3F8}" type="datetime1">
              <a:rPr lang="en-GB" smtClean="0"/>
              <a:t>05/07/2012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AA0F-B93E-40AB-B8DB-93A51C7B0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01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6BBB-D2F5-43F4-931C-8B86749AB16D}" type="datetime1">
              <a:rPr lang="en-GB" smtClean="0"/>
              <a:t>05/07/2012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AA0F-B93E-40AB-B8DB-93A51C7B0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79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DC17-1325-450F-A904-2DA05DE2FA6C}" type="datetime1">
              <a:rPr lang="en-GB" smtClean="0"/>
              <a:t>05/07/2012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AA0F-B93E-40AB-B8DB-93A51C7B0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89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F8FD-D1E2-4205-8402-3D1ED71EF94D}" type="datetime1">
              <a:rPr lang="en-GB" smtClean="0"/>
              <a:t>05/07/2012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AA0F-B93E-40AB-B8DB-93A51C7B0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60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1516-F831-4991-BEBE-E0B9D7B6E356}" type="datetime1">
              <a:rPr lang="en-GB" smtClean="0"/>
              <a:t>05/07/2012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AA0F-B93E-40AB-B8DB-93A51C7B0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33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DE40-EBBE-42F6-97AE-C9119DA73F92}" type="datetime1">
              <a:rPr lang="en-GB" smtClean="0"/>
              <a:t>05/07/2012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AA0F-B93E-40AB-B8DB-93A51C7B0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32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07C2-3E13-4902-8AC0-AC6B30C8915E}" type="datetime1">
              <a:rPr lang="en-GB" smtClean="0"/>
              <a:t>05/07/2012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AA0F-B93E-40AB-B8DB-93A51C7B0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12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9FB7E-CA6B-43BD-B275-C1781A20B68C}" type="datetime1">
              <a:rPr lang="en-GB" smtClean="0"/>
              <a:t>05/07/2012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1AA0F-B93E-40AB-B8DB-93A51C7B0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65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16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audio" Target="../media/media17.wav"/><Relationship Id="rId11" Type="http://schemas.openxmlformats.org/officeDocument/2006/relationships/image" Target="../media/image8.png"/><Relationship Id="rId5" Type="http://schemas.microsoft.com/office/2007/relationships/media" Target="../media/media17.wav"/><Relationship Id="rId10" Type="http://schemas.openxmlformats.org/officeDocument/2006/relationships/image" Target="../media/image20.png"/><Relationship Id="rId4" Type="http://schemas.openxmlformats.org/officeDocument/2006/relationships/audio" Target="../media/media16.wav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wav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7.png"/><Relationship Id="rId3" Type="http://schemas.microsoft.com/office/2007/relationships/media" Target="../media/media19.wav"/><Relationship Id="rId7" Type="http://schemas.microsoft.com/office/2007/relationships/media" Target="../media/media21.wav"/><Relationship Id="rId12" Type="http://schemas.openxmlformats.org/officeDocument/2006/relationships/audio" Target="../media/media23.wav"/><Relationship Id="rId17" Type="http://schemas.openxmlformats.org/officeDocument/2006/relationships/image" Target="../media/image26.png"/><Relationship Id="rId2" Type="http://schemas.openxmlformats.org/officeDocument/2006/relationships/audio" Target="../media/media18.wav"/><Relationship Id="rId16" Type="http://schemas.openxmlformats.org/officeDocument/2006/relationships/image" Target="../media/image25.png"/><Relationship Id="rId20" Type="http://schemas.openxmlformats.org/officeDocument/2006/relationships/image" Target="../media/image8.png"/><Relationship Id="rId1" Type="http://schemas.microsoft.com/office/2007/relationships/media" Target="../media/media18.wav"/><Relationship Id="rId6" Type="http://schemas.openxmlformats.org/officeDocument/2006/relationships/audio" Target="../media/media20.wav"/><Relationship Id="rId11" Type="http://schemas.microsoft.com/office/2007/relationships/media" Target="../media/media23.wav"/><Relationship Id="rId5" Type="http://schemas.microsoft.com/office/2007/relationships/media" Target="../media/media20.wav"/><Relationship Id="rId15" Type="http://schemas.openxmlformats.org/officeDocument/2006/relationships/image" Target="../media/image24.png"/><Relationship Id="rId10" Type="http://schemas.openxmlformats.org/officeDocument/2006/relationships/audio" Target="../media/media22.wav"/><Relationship Id="rId19" Type="http://schemas.openxmlformats.org/officeDocument/2006/relationships/image" Target="../media/image28.png"/><Relationship Id="rId4" Type="http://schemas.openxmlformats.org/officeDocument/2006/relationships/audio" Target="../media/media19.wav"/><Relationship Id="rId9" Type="http://schemas.microsoft.com/office/2007/relationships/media" Target="../media/media22.wav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7.wav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3.png"/><Relationship Id="rId3" Type="http://schemas.microsoft.com/office/2007/relationships/media" Target="../media/media25.wav"/><Relationship Id="rId7" Type="http://schemas.microsoft.com/office/2007/relationships/media" Target="../media/media27.wav"/><Relationship Id="rId12" Type="http://schemas.openxmlformats.org/officeDocument/2006/relationships/audio" Target="../media/media29.wav"/><Relationship Id="rId17" Type="http://schemas.openxmlformats.org/officeDocument/2006/relationships/image" Target="../media/image32.png"/><Relationship Id="rId2" Type="http://schemas.openxmlformats.org/officeDocument/2006/relationships/audio" Target="../media/media24.wav"/><Relationship Id="rId16" Type="http://schemas.openxmlformats.org/officeDocument/2006/relationships/image" Target="../media/image31.png"/><Relationship Id="rId20" Type="http://schemas.openxmlformats.org/officeDocument/2006/relationships/image" Target="../media/image8.png"/><Relationship Id="rId1" Type="http://schemas.microsoft.com/office/2007/relationships/media" Target="../media/media24.wav"/><Relationship Id="rId6" Type="http://schemas.openxmlformats.org/officeDocument/2006/relationships/audio" Target="../media/media26.wav"/><Relationship Id="rId11" Type="http://schemas.microsoft.com/office/2007/relationships/media" Target="../media/media29.wav"/><Relationship Id="rId5" Type="http://schemas.microsoft.com/office/2007/relationships/media" Target="../media/media26.wav"/><Relationship Id="rId15" Type="http://schemas.openxmlformats.org/officeDocument/2006/relationships/image" Target="../media/image30.png"/><Relationship Id="rId10" Type="http://schemas.openxmlformats.org/officeDocument/2006/relationships/audio" Target="../media/media28.wav"/><Relationship Id="rId19" Type="http://schemas.openxmlformats.org/officeDocument/2006/relationships/image" Target="../media/image34.png"/><Relationship Id="rId4" Type="http://schemas.openxmlformats.org/officeDocument/2006/relationships/audio" Target="../media/media25.wav"/><Relationship Id="rId9" Type="http://schemas.microsoft.com/office/2007/relationships/media" Target="../media/media28.wav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wav"/><Relationship Id="rId1" Type="http://schemas.microsoft.com/office/2007/relationships/media" Target="../media/media30.wav"/><Relationship Id="rId5" Type="http://schemas.openxmlformats.org/officeDocument/2006/relationships/image" Target="../media/image9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image" Target="../media/image4.png"/><Relationship Id="rId3" Type="http://schemas.microsoft.com/office/2007/relationships/media" Target="../media/media2.wav"/><Relationship Id="rId21" Type="http://schemas.openxmlformats.org/officeDocument/2006/relationships/image" Target="../media/image7.pn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openxmlformats.org/officeDocument/2006/relationships/image" Target="../media/image3.png"/><Relationship Id="rId2" Type="http://schemas.openxmlformats.org/officeDocument/2006/relationships/audio" Target="../media/media1.wav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5" Type="http://schemas.microsoft.com/office/2007/relationships/media" Target="../media/media3.wav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.png"/><Relationship Id="rId10" Type="http://schemas.openxmlformats.org/officeDocument/2006/relationships/audio" Target="../media/media5.wav"/><Relationship Id="rId19" Type="http://schemas.openxmlformats.org/officeDocument/2006/relationships/image" Target="../media/image5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9.wav"/><Relationship Id="rId7" Type="http://schemas.openxmlformats.org/officeDocument/2006/relationships/image" Target="../media/image13.wmf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2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1.wav"/><Relationship Id="rId7" Type="http://schemas.openxmlformats.org/officeDocument/2006/relationships/image" Target="../media/image13.wmf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2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13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audio" Target="../media/media14.wav"/><Relationship Id="rId11" Type="http://schemas.openxmlformats.org/officeDocument/2006/relationships/image" Target="../media/image8.png"/><Relationship Id="rId5" Type="http://schemas.microsoft.com/office/2007/relationships/media" Target="../media/media14.wav"/><Relationship Id="rId10" Type="http://schemas.openxmlformats.org/officeDocument/2006/relationships/image" Target="../media/image17.png"/><Relationship Id="rId4" Type="http://schemas.openxmlformats.org/officeDocument/2006/relationships/audio" Target="../media/media13.wav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10439" y="2787115"/>
            <a:ext cx="8496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House description 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987824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By </a:t>
            </a:r>
            <a:r>
              <a:rPr lang="en-GB" dirty="0" err="1" smtClean="0">
                <a:solidFill>
                  <a:schemeClr val="tx1"/>
                </a:solidFill>
              </a:rPr>
              <a:t>Ghizlane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Lafdi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7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8" y="1067274"/>
            <a:ext cx="2604236" cy="147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2627784" cy="147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1"/>
            <a:ext cx="2627784" cy="154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24764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f</a:t>
            </a:r>
            <a:r>
              <a:rPr lang="en-GB" sz="32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ii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GB" sz="32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manzilii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GB" sz="32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hunaaka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… </a:t>
            </a:r>
            <a:r>
              <a:rPr lang="en-GB" sz="3200" dirty="0" smtClean="0">
                <a:latin typeface="Comic Sans MS" pitchFamily="66" charset="0"/>
              </a:rPr>
              <a:t>= in my house there is…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1412776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32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مَطْبَخ</a:t>
            </a:r>
            <a:r>
              <a:rPr lang="en-GB" sz="3200" dirty="0" smtClean="0"/>
              <a:t>= </a:t>
            </a:r>
            <a:r>
              <a:rPr lang="en-GB" sz="3200" b="1" dirty="0" err="1" smtClean="0">
                <a:solidFill>
                  <a:srgbClr val="0070C0"/>
                </a:solidFill>
              </a:rPr>
              <a:t>maTbakh</a:t>
            </a:r>
            <a:endParaRPr lang="en-GB" sz="3200" b="1" dirty="0" smtClean="0">
              <a:solidFill>
                <a:srgbClr val="0070C0"/>
              </a:solidFill>
            </a:endParaRPr>
          </a:p>
          <a:p>
            <a:r>
              <a:rPr lang="en-GB" sz="3200" i="1" dirty="0" smtClean="0"/>
              <a:t>Kitchen </a:t>
            </a:r>
            <a:endParaRPr lang="en-GB" sz="3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771800" y="3717032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32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حَمَّام</a:t>
            </a:r>
            <a:r>
              <a:rPr lang="en-GB" sz="3200" dirty="0" smtClean="0"/>
              <a:t>= </a:t>
            </a:r>
            <a:r>
              <a:rPr lang="en-GB" sz="3200" b="1" dirty="0" err="1" smtClean="0">
                <a:solidFill>
                  <a:srgbClr val="0070C0"/>
                </a:solidFill>
              </a:rPr>
              <a:t>Hammaam</a:t>
            </a:r>
            <a:endParaRPr lang="en-GB" sz="3200" b="1" dirty="0" smtClean="0">
              <a:solidFill>
                <a:srgbClr val="0070C0"/>
              </a:solidFill>
            </a:endParaRPr>
          </a:p>
          <a:p>
            <a:r>
              <a:rPr lang="en-GB" sz="3200" i="1" dirty="0" smtClean="0"/>
              <a:t>Bathroom </a:t>
            </a:r>
            <a:endParaRPr lang="en-GB" sz="3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71800" y="5589240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32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حَدِيقَة</a:t>
            </a:r>
            <a:r>
              <a:rPr lang="en-GB" sz="3200" dirty="0" smtClean="0"/>
              <a:t>= </a:t>
            </a:r>
            <a:r>
              <a:rPr lang="en-GB" sz="3200" b="1" dirty="0" err="1" smtClean="0">
                <a:solidFill>
                  <a:srgbClr val="0070C0"/>
                </a:solidFill>
              </a:rPr>
              <a:t>Hadiiqa</a:t>
            </a:r>
            <a:r>
              <a:rPr lang="en-GB" sz="32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GB" sz="3200" i="1" dirty="0" smtClean="0"/>
              <a:t>Garden </a:t>
            </a:r>
            <a:endParaRPr lang="en-GB" sz="3200" i="1" dirty="0"/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53650" y="1579299"/>
            <a:ext cx="448816" cy="448816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95392" y="3878571"/>
            <a:ext cx="448816" cy="448816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01072" y="5706019"/>
            <a:ext cx="448816" cy="448816"/>
          </a:xfrm>
          <a:prstGeom prst="rect">
            <a:avLst/>
          </a:prstGeom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353272" y="6483895"/>
            <a:ext cx="2895600" cy="365125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By </a:t>
            </a:r>
            <a:r>
              <a:rPr lang="en-GB" dirty="0" err="1" smtClean="0">
                <a:solidFill>
                  <a:schemeClr val="tx1"/>
                </a:solidFill>
              </a:rPr>
              <a:t>Ghizlane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Lafdi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7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9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5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95538"/>
            <a:ext cx="5201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Comic Sans MS" pitchFamily="66" charset="0"/>
              </a:rPr>
              <a:t>Test your memory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By putting the words under the right image</a:t>
            </a:r>
            <a:r>
              <a:rPr lang="en-GB" sz="40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en-GB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81" y="2040600"/>
            <a:ext cx="1711094" cy="111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26" y="2060847"/>
            <a:ext cx="1470148" cy="111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60848"/>
            <a:ext cx="1513088" cy="111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82" y="4293096"/>
            <a:ext cx="1711093" cy="89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26" y="4293097"/>
            <a:ext cx="1470148" cy="88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4293096"/>
            <a:ext cx="1513087" cy="88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179182" y="3508653"/>
            <a:ext cx="171109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92280" y="5517232"/>
            <a:ext cx="171109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93277" y="3473995"/>
            <a:ext cx="171109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95981" y="5517232"/>
            <a:ext cx="171109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16453" y="3484397"/>
            <a:ext cx="171109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79182" y="5517232"/>
            <a:ext cx="171109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9406" y="6021288"/>
            <a:ext cx="872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غُرْفَةُ الْجُلُوس</a:t>
            </a:r>
            <a:r>
              <a:rPr lang="en-GB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ar-MA" sz="24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غُرْفَةُ </a:t>
            </a:r>
            <a:r>
              <a:rPr lang="ar-M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النَّوْم</a:t>
            </a:r>
            <a:r>
              <a:rPr lang="en-GB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ar-MA" sz="24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حَمَّام</a:t>
            </a:r>
            <a:r>
              <a:rPr lang="en-GB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ar-MA" sz="24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حَدِيقَة</a:t>
            </a:r>
            <a:r>
              <a:rPr lang="en-GB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 </a:t>
            </a:r>
            <a:r>
              <a:rPr lang="en-GB" sz="2400" dirty="0"/>
              <a:t> </a:t>
            </a:r>
            <a:r>
              <a:rPr lang="ar-M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غُرْفَةُ الطَّعَام</a:t>
            </a:r>
            <a:r>
              <a:rPr lang="en-GB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ar-MA" sz="24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مَطْبَخ</a:t>
            </a:r>
            <a:r>
              <a:rPr lang="en-GB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lang="en-GB" sz="24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"/>
            <a:ext cx="2043856" cy="157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By </a:t>
            </a:r>
            <a:r>
              <a:rPr lang="en-GB" dirty="0" err="1" smtClean="0">
                <a:solidFill>
                  <a:schemeClr val="tx1"/>
                </a:solidFill>
              </a:rPr>
              <a:t>Ghizlane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Lafdi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3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5084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5868144" y="1700807"/>
            <a:ext cx="3528392" cy="175694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</a:rPr>
              <a:t>f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ii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manzilii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hunaaka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</a:p>
          <a:p>
            <a:pPr algn="ctr"/>
            <a:endParaRPr lang="en-GB" sz="2000" dirty="0"/>
          </a:p>
          <a:p>
            <a:pPr algn="ctr"/>
            <a:r>
              <a:rPr lang="en-GB" sz="2000" i="1" dirty="0" smtClean="0">
                <a:solidFill>
                  <a:schemeClr val="tx1"/>
                </a:solidFill>
              </a:rPr>
              <a:t>In my house there is…</a:t>
            </a:r>
            <a:endParaRPr lang="en-GB" sz="2000" i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90043" y="4941168"/>
            <a:ext cx="3851920" cy="174271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</a:rPr>
              <a:t>f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ii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shaqqatii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hunaaka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</a:p>
          <a:p>
            <a:pPr algn="ctr"/>
            <a:endParaRPr lang="en-GB" sz="2000" dirty="0"/>
          </a:p>
          <a:p>
            <a:pPr algn="ctr"/>
            <a:r>
              <a:rPr lang="en-GB" sz="2000" i="1" dirty="0" smtClean="0">
                <a:solidFill>
                  <a:schemeClr val="tx1"/>
                </a:solidFill>
              </a:rPr>
              <a:t>In my flat there is…</a:t>
            </a:r>
            <a:endParaRPr lang="en-GB" sz="2000" i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42604" y="5108195"/>
            <a:ext cx="3024336" cy="179904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Hadiiqa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jamiila</a:t>
            </a:r>
            <a:endParaRPr lang="en-GB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GB" sz="2000" dirty="0"/>
          </a:p>
          <a:p>
            <a:pPr algn="ctr"/>
            <a:r>
              <a:rPr lang="en-GB" sz="2000" i="1" dirty="0" smtClean="0">
                <a:solidFill>
                  <a:schemeClr val="tx1"/>
                </a:solidFill>
              </a:rPr>
              <a:t>A beautiful garden</a:t>
            </a:r>
            <a:endParaRPr lang="en-GB" sz="2000" i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0081" y="5577345"/>
            <a:ext cx="2592288" cy="128065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ghurfat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 Ta3aam </a:t>
            </a:r>
          </a:p>
          <a:p>
            <a:pPr algn="ctr"/>
            <a:endParaRPr lang="en-GB" sz="2000" dirty="0"/>
          </a:p>
          <a:p>
            <a:pPr algn="ctr"/>
            <a:r>
              <a:rPr lang="en-GB" sz="2000" i="1" dirty="0" smtClean="0">
                <a:solidFill>
                  <a:schemeClr val="tx1"/>
                </a:solidFill>
              </a:rPr>
              <a:t>Dinning room</a:t>
            </a:r>
            <a:endParaRPr lang="en-GB" sz="2000" i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08934" y="3513737"/>
            <a:ext cx="3635066" cy="136815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halaath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ghuraf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nawm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/>
            <a:endParaRPr lang="en-GB" sz="2000" dirty="0"/>
          </a:p>
          <a:p>
            <a:pPr algn="ctr"/>
            <a:r>
              <a:rPr lang="en-GB" sz="2000" i="1" dirty="0" smtClean="0">
                <a:solidFill>
                  <a:schemeClr val="tx1"/>
                </a:solidFill>
              </a:rPr>
              <a:t>Three bedrooms</a:t>
            </a:r>
            <a:endParaRPr lang="en-GB" sz="2000" i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0" y="3861048"/>
            <a:ext cx="2952328" cy="136229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Hammaam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kabiir</a:t>
            </a:r>
            <a:endParaRPr lang="en-GB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GB" sz="2000" dirty="0"/>
          </a:p>
          <a:p>
            <a:pPr algn="ctr"/>
            <a:r>
              <a:rPr lang="en-GB" sz="2000" i="1" dirty="0" smtClean="0">
                <a:solidFill>
                  <a:schemeClr val="tx1"/>
                </a:solidFill>
              </a:rPr>
              <a:t>A big bathroom</a:t>
            </a:r>
            <a:endParaRPr lang="en-GB" sz="2000" i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773225" y="3486206"/>
            <a:ext cx="2771150" cy="142321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maTbakh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Saghiir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/>
            <a:endParaRPr lang="en-GB" sz="2000" dirty="0"/>
          </a:p>
          <a:p>
            <a:pPr algn="ctr"/>
            <a:r>
              <a:rPr lang="en-GB" sz="2000" i="1" dirty="0" smtClean="0">
                <a:solidFill>
                  <a:schemeClr val="tx1"/>
                </a:solidFill>
              </a:rPr>
              <a:t>A small kitchen</a:t>
            </a:r>
            <a:endParaRPr lang="en-GB" sz="2000" i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619" y="1700807"/>
            <a:ext cx="3068221" cy="189763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askunu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fii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shaqqa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fii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(a)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lmadiina</a:t>
            </a:r>
            <a:endParaRPr lang="en-GB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GB" sz="2000" dirty="0"/>
          </a:p>
          <a:p>
            <a:pPr algn="ctr"/>
            <a:r>
              <a:rPr lang="en-GB" sz="2000" i="1" dirty="0" smtClean="0">
                <a:solidFill>
                  <a:schemeClr val="tx1"/>
                </a:solidFill>
              </a:rPr>
              <a:t>I live in a flat in town</a:t>
            </a:r>
            <a:endParaRPr lang="en-GB" sz="2000" i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26064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Talk about where you live and describe your house with the help of the phrases and sentences below. </a:t>
            </a:r>
          </a:p>
        </p:txBody>
      </p:sp>
      <p:sp>
        <p:nvSpPr>
          <p:cNvPr id="20" name="Oval 19"/>
          <p:cNvSpPr/>
          <p:nvPr/>
        </p:nvSpPr>
        <p:spPr>
          <a:xfrm>
            <a:off x="3107432" y="1924845"/>
            <a:ext cx="2857127" cy="159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unaaka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ayDan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</a:p>
          <a:p>
            <a:pPr algn="ctr"/>
            <a:endParaRPr lang="en-GB" sz="2000" dirty="0"/>
          </a:p>
          <a:p>
            <a:pPr algn="ctr"/>
            <a:r>
              <a:rPr lang="en-GB" sz="2000" i="1" dirty="0" smtClean="0">
                <a:solidFill>
                  <a:schemeClr val="tx1"/>
                </a:solidFill>
              </a:rPr>
              <a:t>There is also…</a:t>
            </a:r>
            <a:endParaRPr lang="en-GB" sz="2000" i="1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52328" y="6648315"/>
            <a:ext cx="2895600" cy="365125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By </a:t>
            </a:r>
            <a:r>
              <a:rPr lang="en-GB" dirty="0" err="1" smtClean="0">
                <a:solidFill>
                  <a:schemeClr val="tx1"/>
                </a:solidFill>
              </a:rPr>
              <a:t>Ghizlane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Lafdi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50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16632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Furniture = </a:t>
            </a:r>
            <a:r>
              <a:rPr lang="en-GB" sz="6000" b="1" dirty="0" err="1" smtClean="0">
                <a:solidFill>
                  <a:srgbClr val="0070C0"/>
                </a:solidFill>
              </a:rPr>
              <a:t>athaath</a:t>
            </a:r>
            <a:r>
              <a:rPr lang="en-GB" sz="6000" dirty="0" smtClean="0">
                <a:solidFill>
                  <a:srgbClr val="0070C0"/>
                </a:solidFill>
              </a:rPr>
              <a:t> </a:t>
            </a:r>
            <a:r>
              <a:rPr lang="en-GB" sz="6000" dirty="0" smtClean="0"/>
              <a:t>= </a:t>
            </a:r>
            <a:r>
              <a:rPr lang="ar-MA" sz="6000" dirty="0" smtClean="0"/>
              <a:t>  </a:t>
            </a:r>
            <a:r>
              <a:rPr lang="ar-MA" sz="6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أَثَاث </a:t>
            </a:r>
            <a:endParaRPr lang="en-GB" sz="60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149383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824" y="1553908"/>
            <a:ext cx="1728191" cy="106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40" y="4699978"/>
            <a:ext cx="1562472" cy="106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53908"/>
            <a:ext cx="1522139" cy="102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88827"/>
            <a:ext cx="1728191" cy="107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931" y="4701938"/>
            <a:ext cx="1522139" cy="107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4630" y="2744176"/>
            <a:ext cx="291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كَنَبَة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smtClean="0"/>
              <a:t>= </a:t>
            </a:r>
            <a:r>
              <a:rPr lang="en-GB" sz="2400" b="1" dirty="0" err="1" smtClean="0">
                <a:solidFill>
                  <a:srgbClr val="0070C0"/>
                </a:solidFill>
              </a:rPr>
              <a:t>kanaba</a:t>
            </a:r>
            <a:endParaRPr lang="en-GB" sz="2400" b="1" dirty="0" smtClean="0">
              <a:solidFill>
                <a:srgbClr val="0070C0"/>
              </a:solidFill>
            </a:endParaRPr>
          </a:p>
          <a:p>
            <a:r>
              <a:rPr lang="en-GB" sz="2400" i="1" dirty="0" smtClean="0"/>
              <a:t>Sofa  </a:t>
            </a:r>
            <a:endParaRPr lang="en-GB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2787099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مَائِدَة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smtClean="0"/>
              <a:t>= </a:t>
            </a:r>
            <a:r>
              <a:rPr lang="en-GB" sz="2400" b="1" dirty="0" err="1" smtClean="0">
                <a:solidFill>
                  <a:srgbClr val="0070C0"/>
                </a:solidFill>
              </a:rPr>
              <a:t>maa’ida</a:t>
            </a:r>
            <a:endParaRPr lang="en-GB" sz="2400" b="1" dirty="0" smtClean="0">
              <a:solidFill>
                <a:srgbClr val="0070C0"/>
              </a:solidFill>
            </a:endParaRPr>
          </a:p>
          <a:p>
            <a:r>
              <a:rPr lang="en-GB" sz="2400" i="1" dirty="0" smtClean="0"/>
              <a:t>Table </a:t>
            </a:r>
            <a:endParaRPr lang="en-GB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092280" y="2701253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سَرِير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smtClean="0"/>
              <a:t>= </a:t>
            </a:r>
            <a:r>
              <a:rPr lang="en-GB" sz="2400" b="1" dirty="0" err="1" smtClean="0">
                <a:solidFill>
                  <a:srgbClr val="0070C0"/>
                </a:solidFill>
              </a:rPr>
              <a:t>sariir</a:t>
            </a:r>
            <a:endParaRPr lang="en-GB" sz="2400" b="1" dirty="0" smtClean="0">
              <a:solidFill>
                <a:srgbClr val="0070C0"/>
              </a:solidFill>
            </a:endParaRPr>
          </a:p>
          <a:p>
            <a:r>
              <a:rPr lang="en-GB" sz="2400" i="1" dirty="0" smtClean="0"/>
              <a:t>Bed </a:t>
            </a:r>
            <a:endParaRPr lang="en-GB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-14630" y="5776973"/>
            <a:ext cx="54726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كُرْسِي/ كَرَاسِي</a:t>
            </a:r>
            <a:r>
              <a:rPr lang="en-GB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sz="2000" dirty="0">
              <a:solidFill>
                <a:srgbClr val="0070C0"/>
              </a:solidFill>
            </a:endParaRPr>
          </a:p>
          <a:p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karaasii</a:t>
            </a:r>
            <a:r>
              <a:rPr lang="en-GB" sz="2400" b="1" dirty="0" smtClean="0">
                <a:solidFill>
                  <a:srgbClr val="0070C0"/>
                </a:solidFill>
              </a:rPr>
              <a:t>/ </a:t>
            </a:r>
            <a:r>
              <a:rPr lang="en-GB" sz="2400" b="1" dirty="0" err="1" smtClean="0">
                <a:solidFill>
                  <a:srgbClr val="0070C0"/>
                </a:solidFill>
              </a:rPr>
              <a:t>kursiy</a:t>
            </a:r>
            <a:endParaRPr lang="en-GB" sz="2400" b="1" dirty="0" smtClean="0">
              <a:solidFill>
                <a:srgbClr val="0070C0"/>
              </a:solidFill>
            </a:endParaRPr>
          </a:p>
          <a:p>
            <a:r>
              <a:rPr lang="en-GB" sz="2400" i="1" dirty="0" smtClean="0"/>
              <a:t>Chairs / chair</a:t>
            </a:r>
            <a:endParaRPr lang="en-GB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382824" y="6021288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مَكْتَب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smtClean="0"/>
              <a:t>= </a:t>
            </a:r>
            <a:r>
              <a:rPr lang="en-GB" sz="2400" b="1" dirty="0" err="1" smtClean="0">
                <a:solidFill>
                  <a:srgbClr val="0070C0"/>
                </a:solidFill>
              </a:rPr>
              <a:t>maktab</a:t>
            </a:r>
            <a:endParaRPr lang="en-GB" sz="2400" b="1" dirty="0" smtClean="0">
              <a:solidFill>
                <a:srgbClr val="0070C0"/>
              </a:solidFill>
            </a:endParaRPr>
          </a:p>
          <a:p>
            <a:r>
              <a:rPr lang="en-GB" sz="2400" i="1" dirty="0" smtClean="0"/>
              <a:t>Desk </a:t>
            </a:r>
            <a:endParaRPr lang="en-GB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04248" y="6007465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سَتَائِر</a:t>
            </a:r>
            <a:r>
              <a:rPr lang="en-GB" sz="2400" dirty="0" smtClean="0">
                <a:solidFill>
                  <a:srgbClr val="0070C0"/>
                </a:solidFill>
              </a:rPr>
              <a:t> = </a:t>
            </a:r>
            <a:r>
              <a:rPr lang="en-GB" sz="2400" b="1" dirty="0" err="1" smtClean="0">
                <a:solidFill>
                  <a:srgbClr val="0070C0"/>
                </a:solidFill>
              </a:rPr>
              <a:t>sataa’ir</a:t>
            </a:r>
            <a:endParaRPr lang="en-GB" sz="2400" b="1" dirty="0" smtClean="0">
              <a:solidFill>
                <a:srgbClr val="0070C0"/>
              </a:solidFill>
            </a:endParaRPr>
          </a:p>
          <a:p>
            <a:r>
              <a:rPr lang="en-GB" sz="2400" i="1" dirty="0" smtClean="0"/>
              <a:t>curtains</a:t>
            </a:r>
            <a:endParaRPr lang="en-GB" sz="2400" i="1" dirty="0"/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98721" y="3065668"/>
            <a:ext cx="450973" cy="450973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425826" y="3124200"/>
            <a:ext cx="450973" cy="450973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940175" y="3124200"/>
            <a:ext cx="392441" cy="392441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888788" y="5776972"/>
            <a:ext cx="479501" cy="479501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419600" y="6387297"/>
            <a:ext cx="403384" cy="403384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332615" y="6384183"/>
            <a:ext cx="322693" cy="322693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456406" y="6608118"/>
            <a:ext cx="2895600" cy="365125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By </a:t>
            </a:r>
            <a:r>
              <a:rPr lang="en-GB" dirty="0" err="1" smtClean="0">
                <a:solidFill>
                  <a:schemeClr val="tx1"/>
                </a:solidFill>
              </a:rPr>
              <a:t>Ghizlane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Lafdi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5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8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44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8441"/>
            <a:ext cx="1454549" cy="166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1357"/>
            <a:ext cx="1584176" cy="113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995" y="3348830"/>
            <a:ext cx="1440160" cy="166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80751"/>
            <a:ext cx="1352153" cy="166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597" y="321358"/>
            <a:ext cx="1515541" cy="113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357"/>
            <a:ext cx="1728192" cy="113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700808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صُورَة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smtClean="0"/>
              <a:t>= </a:t>
            </a:r>
            <a:r>
              <a:rPr lang="en-GB" sz="2400" b="1" dirty="0" err="1" smtClean="0">
                <a:solidFill>
                  <a:srgbClr val="0070C0"/>
                </a:solidFill>
              </a:rPr>
              <a:t>Suura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GB" sz="2400" i="1" dirty="0" smtClean="0"/>
              <a:t>Picture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832" y="170080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تِلْفَاز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smtClean="0"/>
              <a:t>= </a:t>
            </a:r>
            <a:r>
              <a:rPr lang="en-GB" sz="2400" b="1" dirty="0" err="1" smtClean="0">
                <a:solidFill>
                  <a:srgbClr val="0070C0"/>
                </a:solidFill>
              </a:rPr>
              <a:t>tilfaaz</a:t>
            </a:r>
            <a:endParaRPr lang="en-GB" sz="2400" b="1" dirty="0" smtClean="0">
              <a:solidFill>
                <a:srgbClr val="0070C0"/>
              </a:solidFill>
            </a:endParaRPr>
          </a:p>
          <a:p>
            <a:r>
              <a:rPr lang="en-GB" sz="2400" i="1" dirty="0" smtClean="0"/>
              <a:t>TV</a:t>
            </a:r>
            <a:endParaRPr lang="en-GB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740212" y="1824332"/>
            <a:ext cx="2400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حَاسُوب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smtClean="0"/>
              <a:t>= </a:t>
            </a:r>
            <a:r>
              <a:rPr lang="en-GB" sz="2400" b="1" dirty="0" err="1" smtClean="0">
                <a:solidFill>
                  <a:srgbClr val="0070C0"/>
                </a:solidFill>
              </a:rPr>
              <a:t>Hasuub</a:t>
            </a:r>
            <a:endParaRPr lang="en-GB" sz="2400" b="1" dirty="0" smtClean="0">
              <a:solidFill>
                <a:srgbClr val="0070C0"/>
              </a:solidFill>
            </a:endParaRPr>
          </a:p>
          <a:p>
            <a:r>
              <a:rPr lang="en-GB" sz="2400" i="1" dirty="0" smtClean="0"/>
              <a:t>Computer </a:t>
            </a:r>
            <a:endParaRPr lang="en-GB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301208"/>
            <a:ext cx="291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مِزْهَرِيَّة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smtClean="0"/>
              <a:t>= </a:t>
            </a:r>
            <a:r>
              <a:rPr lang="en-GB" sz="2400" b="1" dirty="0" err="1" smtClean="0">
                <a:solidFill>
                  <a:srgbClr val="0070C0"/>
                </a:solidFill>
              </a:rPr>
              <a:t>mizhariyya</a:t>
            </a:r>
            <a:endParaRPr lang="en-GB" sz="2400" b="1" dirty="0" smtClean="0">
              <a:solidFill>
                <a:srgbClr val="0070C0"/>
              </a:solidFill>
            </a:endParaRPr>
          </a:p>
          <a:p>
            <a:r>
              <a:rPr lang="en-GB" sz="2400" i="1" dirty="0" smtClean="0"/>
              <a:t>Vase </a:t>
            </a:r>
            <a:endParaRPr lang="en-GB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80" y="530120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فُرْن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smtClean="0"/>
              <a:t>= </a:t>
            </a:r>
            <a:r>
              <a:rPr lang="en-GB" sz="2400" b="1" dirty="0" err="1" smtClean="0">
                <a:solidFill>
                  <a:srgbClr val="0070C0"/>
                </a:solidFill>
              </a:rPr>
              <a:t>furn</a:t>
            </a:r>
            <a:endParaRPr lang="en-GB" sz="2400" b="1" dirty="0" smtClean="0">
              <a:solidFill>
                <a:srgbClr val="0070C0"/>
              </a:solidFill>
            </a:endParaRPr>
          </a:p>
          <a:p>
            <a:r>
              <a:rPr lang="en-GB" sz="2400" i="1" dirty="0" smtClean="0"/>
              <a:t>Oven </a:t>
            </a:r>
            <a:endParaRPr lang="en-GB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88224" y="5301208"/>
            <a:ext cx="2324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ثَلَّاجَة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smtClean="0"/>
              <a:t>= </a:t>
            </a:r>
            <a:r>
              <a:rPr lang="en-GB" sz="2400" b="1" dirty="0" err="1" smtClean="0">
                <a:solidFill>
                  <a:srgbClr val="0070C0"/>
                </a:solidFill>
              </a:rPr>
              <a:t>thallaaja</a:t>
            </a:r>
            <a:endParaRPr lang="en-GB" sz="2400" b="1" dirty="0" smtClean="0">
              <a:solidFill>
                <a:srgbClr val="0070C0"/>
              </a:solidFill>
            </a:endParaRPr>
          </a:p>
          <a:p>
            <a:r>
              <a:rPr lang="en-GB" sz="2400" i="1" dirty="0" smtClean="0"/>
              <a:t>Fridge </a:t>
            </a:r>
            <a:endParaRPr lang="en-GB" sz="2400" i="1" dirty="0"/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67644" y="2112336"/>
            <a:ext cx="484820" cy="48482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876800" y="1814531"/>
            <a:ext cx="448816" cy="448816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316416" y="2239830"/>
            <a:ext cx="448816" cy="448816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87623" y="5709779"/>
            <a:ext cx="446437" cy="446437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995664" y="5338580"/>
            <a:ext cx="448816" cy="448816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722110" y="5763764"/>
            <a:ext cx="484820" cy="484820"/>
          </a:xfrm>
          <a:prstGeom prst="rect">
            <a:avLst/>
          </a:prstGeom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By </a:t>
            </a:r>
            <a:r>
              <a:rPr lang="en-GB" dirty="0" err="1" smtClean="0">
                <a:solidFill>
                  <a:schemeClr val="tx1"/>
                </a:solidFill>
              </a:rPr>
              <a:t>Ghizlane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Lafdi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7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7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44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57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93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16632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Join the right word to the right image</a:t>
            </a:r>
            <a:r>
              <a:rPr lang="ar-MA" sz="32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sz="32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6" y="1281588"/>
            <a:ext cx="1720449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18" y="2824724"/>
            <a:ext cx="1754767" cy="106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6" y="5630891"/>
            <a:ext cx="1728191" cy="107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88224" y="5903893"/>
            <a:ext cx="2915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كَنَبَة</a:t>
            </a:r>
            <a:r>
              <a:rPr lang="en-GB" sz="2800" dirty="0" smtClean="0">
                <a:solidFill>
                  <a:srgbClr val="0070C0"/>
                </a:solidFill>
              </a:rPr>
              <a:t> </a:t>
            </a:r>
            <a:r>
              <a:rPr lang="en-GB" sz="2800" dirty="0" smtClean="0"/>
              <a:t>= </a:t>
            </a:r>
            <a:r>
              <a:rPr lang="en-GB" sz="2800" b="1" dirty="0" err="1" smtClean="0">
                <a:solidFill>
                  <a:srgbClr val="0070C0"/>
                </a:solidFill>
              </a:rPr>
              <a:t>kanaba</a:t>
            </a:r>
            <a:endParaRPr lang="en-GB" sz="2800" b="1" dirty="0" smtClean="0">
              <a:solidFill>
                <a:srgbClr val="0070C0"/>
              </a:solidFill>
            </a:endParaRPr>
          </a:p>
          <a:p>
            <a:r>
              <a:rPr lang="en-GB" sz="2800" i="1" dirty="0" smtClean="0"/>
              <a:t> </a:t>
            </a:r>
            <a:endParaRPr lang="en-GB" sz="28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78771" y="1281588"/>
            <a:ext cx="5472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كُرْسِي/ كَرَاسِي</a:t>
            </a:r>
            <a:r>
              <a:rPr lang="en-GB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sz="2800" dirty="0">
              <a:solidFill>
                <a:srgbClr val="0070C0"/>
              </a:solidFill>
            </a:endParaRPr>
          </a:p>
          <a:p>
            <a:r>
              <a:rPr lang="en-GB" sz="2800" b="1" dirty="0" smtClean="0">
                <a:solidFill>
                  <a:srgbClr val="0070C0"/>
                </a:solidFill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</a:rPr>
              <a:t>karaasii</a:t>
            </a:r>
            <a:r>
              <a:rPr lang="en-GB" sz="2800" b="1" dirty="0" smtClean="0">
                <a:solidFill>
                  <a:srgbClr val="0070C0"/>
                </a:solidFill>
              </a:rPr>
              <a:t>/ </a:t>
            </a:r>
            <a:r>
              <a:rPr lang="en-GB" sz="2800" b="1" dirty="0" err="1" smtClean="0">
                <a:solidFill>
                  <a:srgbClr val="0070C0"/>
                </a:solidFill>
              </a:rPr>
              <a:t>kursiy</a:t>
            </a:r>
            <a:endParaRPr lang="en-GB" sz="2800" b="1" dirty="0" smtClean="0">
              <a:solidFill>
                <a:srgbClr val="0070C0"/>
              </a:solidFill>
            </a:endParaRPr>
          </a:p>
          <a:p>
            <a:endParaRPr lang="en-GB" sz="28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30857" y="309505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مَكْتَب</a:t>
            </a:r>
            <a:r>
              <a:rPr lang="en-GB" sz="2800" dirty="0" smtClean="0">
                <a:solidFill>
                  <a:srgbClr val="0070C0"/>
                </a:solidFill>
              </a:rPr>
              <a:t> </a:t>
            </a:r>
            <a:r>
              <a:rPr lang="en-GB" sz="2800" dirty="0" smtClean="0"/>
              <a:t>= </a:t>
            </a:r>
            <a:r>
              <a:rPr lang="en-GB" sz="2800" b="1" dirty="0" err="1" smtClean="0">
                <a:solidFill>
                  <a:srgbClr val="0070C0"/>
                </a:solidFill>
              </a:rPr>
              <a:t>maktab</a:t>
            </a:r>
            <a:r>
              <a:rPr lang="en-GB" sz="2800" i="1" dirty="0" smtClean="0"/>
              <a:t> </a:t>
            </a:r>
            <a:endParaRPr lang="en-GB" sz="2800" i="1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19" y="4218171"/>
            <a:ext cx="1754767" cy="106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794795" y="443711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سَرِير</a:t>
            </a:r>
            <a:r>
              <a:rPr lang="en-GB" sz="2800" dirty="0" smtClean="0">
                <a:solidFill>
                  <a:srgbClr val="0070C0"/>
                </a:solidFill>
              </a:rPr>
              <a:t> </a:t>
            </a:r>
            <a:r>
              <a:rPr lang="en-GB" sz="2800" dirty="0" smtClean="0"/>
              <a:t>= </a:t>
            </a:r>
            <a:r>
              <a:rPr lang="en-GB" sz="2800" b="1" dirty="0" err="1" smtClean="0">
                <a:solidFill>
                  <a:srgbClr val="0070C0"/>
                </a:solidFill>
              </a:rPr>
              <a:t>sariir</a:t>
            </a:r>
            <a:endParaRPr lang="en-GB" sz="2800" b="1" dirty="0" smtClean="0">
              <a:solidFill>
                <a:srgbClr val="0070C0"/>
              </a:solidFill>
            </a:endParaRPr>
          </a:p>
          <a:p>
            <a:endParaRPr lang="en-GB" sz="2800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By </a:t>
            </a:r>
            <a:r>
              <a:rPr lang="en-GB" dirty="0" err="1" smtClean="0">
                <a:solidFill>
                  <a:schemeClr val="tx1"/>
                </a:solidFill>
              </a:rPr>
              <a:t>Ghizlane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Lafdi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8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7" y="332656"/>
            <a:ext cx="1724899" cy="102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0" y="1956563"/>
            <a:ext cx="1728191" cy="107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590603" y="2276872"/>
            <a:ext cx="2696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مَائِدَة</a:t>
            </a:r>
            <a:r>
              <a:rPr lang="en-GB" sz="2800" dirty="0" smtClean="0">
                <a:solidFill>
                  <a:srgbClr val="0070C0"/>
                </a:solidFill>
              </a:rPr>
              <a:t> </a:t>
            </a:r>
            <a:r>
              <a:rPr lang="en-GB" sz="2800" dirty="0" smtClean="0"/>
              <a:t>= </a:t>
            </a:r>
            <a:r>
              <a:rPr lang="en-GB" sz="2800" b="1" dirty="0" err="1" smtClean="0">
                <a:solidFill>
                  <a:srgbClr val="0070C0"/>
                </a:solidFill>
              </a:rPr>
              <a:t>maa’ida</a:t>
            </a:r>
            <a:endParaRPr lang="en-GB" sz="2800" b="1" dirty="0" smtClean="0">
              <a:solidFill>
                <a:srgbClr val="0070C0"/>
              </a:solidFill>
            </a:endParaRPr>
          </a:p>
          <a:p>
            <a:r>
              <a:rPr lang="en-GB" sz="2800" i="1" dirty="0" smtClean="0"/>
              <a:t> </a:t>
            </a:r>
            <a:endParaRPr lang="en-GB" sz="2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471382" y="5534991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سَتَائِر</a:t>
            </a:r>
            <a:r>
              <a:rPr lang="en-GB" sz="2800" dirty="0" smtClean="0">
                <a:solidFill>
                  <a:srgbClr val="0070C0"/>
                </a:solidFill>
              </a:rPr>
              <a:t> = </a:t>
            </a:r>
            <a:r>
              <a:rPr lang="en-GB" sz="2800" b="1" dirty="0" err="1" smtClean="0">
                <a:solidFill>
                  <a:srgbClr val="0070C0"/>
                </a:solidFill>
              </a:rPr>
              <a:t>sataa’ir</a:t>
            </a:r>
            <a:endParaRPr lang="en-GB" sz="2800" b="1" dirty="0" smtClean="0">
              <a:solidFill>
                <a:srgbClr val="0070C0"/>
              </a:solidFill>
            </a:endParaRPr>
          </a:p>
          <a:p>
            <a:endParaRPr lang="en-GB" sz="2800" i="1" dirty="0"/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04" y="3707790"/>
            <a:ext cx="1728192" cy="113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615398" y="558334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صُورَة</a:t>
            </a:r>
            <a:r>
              <a:rPr lang="en-GB" sz="2800" dirty="0" smtClean="0">
                <a:solidFill>
                  <a:srgbClr val="0070C0"/>
                </a:solidFill>
              </a:rPr>
              <a:t> </a:t>
            </a:r>
            <a:r>
              <a:rPr lang="en-GB" sz="2800" dirty="0" smtClean="0"/>
              <a:t>= </a:t>
            </a:r>
            <a:r>
              <a:rPr lang="en-GB" sz="2800" b="1" dirty="0" err="1" smtClean="0">
                <a:solidFill>
                  <a:srgbClr val="0070C0"/>
                </a:solidFill>
              </a:rPr>
              <a:t>Suura</a:t>
            </a:r>
            <a:r>
              <a:rPr lang="en-GB" sz="28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GB" sz="2800" i="1" dirty="0" smtClean="0"/>
              <a:t> 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4" y="5445224"/>
            <a:ext cx="1657831" cy="113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732240" y="3887327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تِلْفَاز</a:t>
            </a:r>
            <a:r>
              <a:rPr lang="en-GB" sz="2800" dirty="0" smtClean="0">
                <a:solidFill>
                  <a:srgbClr val="0070C0"/>
                </a:solidFill>
              </a:rPr>
              <a:t> </a:t>
            </a:r>
            <a:r>
              <a:rPr lang="en-GB" sz="2800" dirty="0" smtClean="0"/>
              <a:t>= </a:t>
            </a:r>
            <a:r>
              <a:rPr lang="en-GB" sz="2800" b="1" dirty="0" err="1" smtClean="0">
                <a:solidFill>
                  <a:srgbClr val="0070C0"/>
                </a:solidFill>
              </a:rPr>
              <a:t>tilfaaz</a:t>
            </a:r>
            <a:endParaRPr lang="en-GB" sz="2800" b="1" dirty="0" smtClean="0">
              <a:solidFill>
                <a:srgbClr val="0070C0"/>
              </a:solidFill>
            </a:endParaRPr>
          </a:p>
          <a:p>
            <a:endParaRPr lang="en-GB" sz="2800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By </a:t>
            </a:r>
            <a:r>
              <a:rPr lang="en-GB" dirty="0" err="1" smtClean="0">
                <a:solidFill>
                  <a:schemeClr val="tx1"/>
                </a:solidFill>
              </a:rPr>
              <a:t>Ghizlane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Lafdi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0" y="1507079"/>
            <a:ext cx="1454549" cy="146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9" y="5109538"/>
            <a:ext cx="1440160" cy="166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0" y="3212976"/>
            <a:ext cx="1352153" cy="166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5" y="116632"/>
            <a:ext cx="1515541" cy="113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68170" y="3719189"/>
            <a:ext cx="2782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حَاسُوب</a:t>
            </a:r>
            <a:r>
              <a:rPr lang="en-GB" sz="2800" dirty="0" smtClean="0">
                <a:solidFill>
                  <a:srgbClr val="0070C0"/>
                </a:solidFill>
              </a:rPr>
              <a:t> </a:t>
            </a:r>
            <a:r>
              <a:rPr lang="en-GB" sz="2800" dirty="0" smtClean="0"/>
              <a:t>= </a:t>
            </a:r>
            <a:r>
              <a:rPr lang="en-GB" sz="2800" b="1" dirty="0" err="1" smtClean="0">
                <a:solidFill>
                  <a:srgbClr val="0070C0"/>
                </a:solidFill>
              </a:rPr>
              <a:t>Hasuub</a:t>
            </a:r>
            <a:endParaRPr lang="en-GB" sz="2800" b="1" dirty="0" smtClean="0">
              <a:solidFill>
                <a:srgbClr val="0070C0"/>
              </a:solidFill>
            </a:endParaRPr>
          </a:p>
          <a:p>
            <a:r>
              <a:rPr lang="en-GB" sz="2800" i="1" dirty="0" smtClean="0"/>
              <a:t> </a:t>
            </a:r>
            <a:endParaRPr lang="en-GB" sz="28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68144" y="317328"/>
            <a:ext cx="3545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مِزْهَرِيَّة</a:t>
            </a:r>
            <a:r>
              <a:rPr lang="en-GB" sz="2800" dirty="0" smtClean="0">
                <a:solidFill>
                  <a:srgbClr val="0070C0"/>
                </a:solidFill>
              </a:rPr>
              <a:t> </a:t>
            </a:r>
            <a:r>
              <a:rPr lang="en-GB" sz="2800" dirty="0" smtClean="0"/>
              <a:t>= </a:t>
            </a:r>
            <a:r>
              <a:rPr lang="en-GB" sz="2800" b="1" dirty="0" err="1" smtClean="0">
                <a:solidFill>
                  <a:srgbClr val="0070C0"/>
                </a:solidFill>
              </a:rPr>
              <a:t>mizhariyya</a:t>
            </a:r>
            <a:endParaRPr lang="en-GB" sz="2800" b="1" dirty="0" smtClean="0">
              <a:solidFill>
                <a:srgbClr val="0070C0"/>
              </a:solidFill>
            </a:endParaRPr>
          </a:p>
          <a:p>
            <a:endParaRPr lang="en-GB" sz="28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40212" y="572520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فُرْن</a:t>
            </a:r>
            <a:r>
              <a:rPr lang="en-GB" sz="2800" dirty="0" smtClean="0">
                <a:solidFill>
                  <a:srgbClr val="0070C0"/>
                </a:solidFill>
              </a:rPr>
              <a:t> </a:t>
            </a:r>
            <a:r>
              <a:rPr lang="en-GB" sz="2800" dirty="0" smtClean="0"/>
              <a:t>= </a:t>
            </a:r>
            <a:r>
              <a:rPr lang="en-GB" sz="2800" b="1" dirty="0" err="1" smtClean="0">
                <a:solidFill>
                  <a:srgbClr val="0070C0"/>
                </a:solidFill>
              </a:rPr>
              <a:t>furn</a:t>
            </a:r>
            <a:r>
              <a:rPr lang="en-GB" sz="2800" i="1" dirty="0" smtClean="0"/>
              <a:t> </a:t>
            </a:r>
            <a:endParaRPr lang="en-GB" sz="28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01140" y="1762775"/>
            <a:ext cx="2764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ثَلَّاجَة</a:t>
            </a:r>
            <a:r>
              <a:rPr lang="en-GB" sz="2800" dirty="0" smtClean="0">
                <a:solidFill>
                  <a:srgbClr val="0070C0"/>
                </a:solidFill>
              </a:rPr>
              <a:t> </a:t>
            </a:r>
            <a:r>
              <a:rPr lang="en-GB" sz="2800" dirty="0" smtClean="0"/>
              <a:t>= </a:t>
            </a:r>
            <a:r>
              <a:rPr lang="en-GB" sz="2800" b="1" dirty="0" err="1" smtClean="0">
                <a:solidFill>
                  <a:srgbClr val="0070C0"/>
                </a:solidFill>
              </a:rPr>
              <a:t>thallaaja</a:t>
            </a:r>
            <a:endParaRPr lang="en-GB" sz="2800" b="1" dirty="0" smtClean="0">
              <a:solidFill>
                <a:srgbClr val="0070C0"/>
              </a:solidFill>
            </a:endParaRPr>
          </a:p>
          <a:p>
            <a:r>
              <a:rPr lang="en-GB" sz="2800" i="1" dirty="0" smtClean="0"/>
              <a:t> </a:t>
            </a:r>
            <a:endParaRPr lang="en-GB" sz="2800" i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By </a:t>
            </a:r>
            <a:r>
              <a:rPr lang="en-GB" dirty="0" err="1" smtClean="0">
                <a:solidFill>
                  <a:schemeClr val="tx1"/>
                </a:solidFill>
              </a:rPr>
              <a:t>Ghizlane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Lafdi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0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Describe what is in your bedroom and other rooms in your house/flat by using the examples below and examples of your own 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71592" y="1019378"/>
            <a:ext cx="3672408" cy="19442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</a:rPr>
              <a:t>f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ii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ghurfatii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hunaaka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</a:p>
          <a:p>
            <a:pPr algn="ctr"/>
            <a:r>
              <a:rPr lang="en-GB" sz="2000" i="1" dirty="0" smtClean="0">
                <a:solidFill>
                  <a:schemeClr val="tx1"/>
                </a:solidFill>
              </a:rPr>
              <a:t>In my bedroom there is...</a:t>
            </a:r>
            <a:endParaRPr lang="en-GB" sz="2000" i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28792" y="4989156"/>
            <a:ext cx="3215208" cy="19442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aa’ida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wa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karaasii</a:t>
            </a:r>
            <a:endParaRPr lang="en-GB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sz="2000" i="1" dirty="0" smtClean="0">
                <a:solidFill>
                  <a:schemeClr val="tx1"/>
                </a:solidFill>
              </a:rPr>
              <a:t>A table and chairs </a:t>
            </a:r>
            <a:endParaRPr lang="en-GB" sz="2000" i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71800" y="3040213"/>
            <a:ext cx="3325000" cy="19442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izhariyya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 3alaa (a)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lmaa’ida</a:t>
            </a:r>
            <a:endParaRPr lang="en-GB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sz="2000" i="1" dirty="0" smtClean="0">
                <a:solidFill>
                  <a:schemeClr val="tx1"/>
                </a:solidFill>
              </a:rPr>
              <a:t>A vase on </a:t>
            </a:r>
          </a:p>
          <a:p>
            <a:pPr algn="ctr"/>
            <a:r>
              <a:rPr lang="en-GB" sz="2000" i="1" dirty="0" smtClean="0">
                <a:solidFill>
                  <a:schemeClr val="tx1"/>
                </a:solidFill>
              </a:rPr>
              <a:t>the table</a:t>
            </a:r>
            <a:endParaRPr lang="en-GB" sz="2000" i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19134" y="2959046"/>
            <a:ext cx="2573346" cy="203792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ataa’ir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zarqaa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’</a:t>
            </a:r>
            <a:endParaRPr lang="en-GB" sz="2000" i="1" dirty="0" smtClean="0">
              <a:solidFill>
                <a:schemeClr val="tx1"/>
              </a:solidFill>
            </a:endParaRPr>
          </a:p>
          <a:p>
            <a:pPr algn="ctr"/>
            <a:r>
              <a:rPr lang="en-GB" sz="2000" i="1" dirty="0" smtClean="0">
                <a:solidFill>
                  <a:schemeClr val="tx1"/>
                </a:solidFill>
              </a:rPr>
              <a:t>Blue curtains</a:t>
            </a:r>
            <a:endParaRPr lang="en-GB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-30266" y="5016865"/>
            <a:ext cx="3106751" cy="19442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anaba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jadiida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amaama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 (a)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ttilfaaz</a:t>
            </a:r>
            <a:endParaRPr lang="en-GB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sz="2000" i="1" dirty="0" smtClean="0">
                <a:solidFill>
                  <a:schemeClr val="tx1"/>
                </a:solidFill>
              </a:rPr>
              <a:t>A new sofa </a:t>
            </a:r>
          </a:p>
          <a:p>
            <a:pPr algn="ctr"/>
            <a:r>
              <a:rPr lang="en-GB" sz="2000" i="1" dirty="0" smtClean="0">
                <a:solidFill>
                  <a:schemeClr val="tx1"/>
                </a:solidFill>
              </a:rPr>
              <a:t>in front of TV</a:t>
            </a:r>
            <a:endParaRPr lang="en-GB" sz="2000" i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891" y="3072649"/>
            <a:ext cx="2445919" cy="19442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sariir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bijaanib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almaktab</a:t>
            </a:r>
            <a:endParaRPr lang="en-GB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sz="2000" i="1" dirty="0" smtClean="0">
                <a:solidFill>
                  <a:schemeClr val="tx1"/>
                </a:solidFill>
              </a:rPr>
              <a:t>Bed next to the desk</a:t>
            </a:r>
            <a:endParaRPr lang="en-GB" sz="2000" i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-30266" y="1108542"/>
            <a:ext cx="3672408" cy="19442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</a:rPr>
              <a:t>f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ii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ghurfat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aljuluus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</a:rPr>
              <a:t>yuujadu</a:t>
            </a:r>
            <a:endParaRPr lang="en-GB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sz="2000" i="1" dirty="0" smtClean="0">
                <a:solidFill>
                  <a:schemeClr val="tx1"/>
                </a:solidFill>
              </a:rPr>
              <a:t>In the sitting room there is (found)...</a:t>
            </a:r>
            <a:endParaRPr lang="en-GB" sz="2000" i="1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By </a:t>
            </a:r>
            <a:r>
              <a:rPr lang="en-GB" dirty="0" err="1" smtClean="0">
                <a:solidFill>
                  <a:schemeClr val="tx1"/>
                </a:solidFill>
              </a:rPr>
              <a:t>Ghizlane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Lafdi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1647381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9711" y="0"/>
            <a:ext cx="64164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Listening 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524" y="1512758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latin typeface="+mj-lt"/>
              </a:rPr>
              <a:t>Listen to </a:t>
            </a:r>
            <a:r>
              <a:rPr lang="en-GB" sz="2000" b="1" i="1" dirty="0" err="1" smtClean="0">
                <a:latin typeface="+mj-lt"/>
              </a:rPr>
              <a:t>Marwa</a:t>
            </a:r>
            <a:r>
              <a:rPr lang="en-GB" sz="2000" b="1" i="1" dirty="0" smtClean="0">
                <a:latin typeface="+mj-lt"/>
              </a:rPr>
              <a:t> describing her house and correct the following statements</a:t>
            </a:r>
            <a:endParaRPr lang="en-GB" sz="2000" b="1" i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131750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1- </a:t>
            </a:r>
            <a:r>
              <a:rPr lang="en-GB" sz="2400" dirty="0" err="1" smtClean="0">
                <a:latin typeface="Comic Sans MS" pitchFamily="66" charset="0"/>
              </a:rPr>
              <a:t>Marwa</a:t>
            </a:r>
            <a:r>
              <a:rPr lang="en-GB" sz="2400" dirty="0" smtClean="0">
                <a:latin typeface="Comic Sans MS" pitchFamily="66" charset="0"/>
              </a:rPr>
              <a:t> lives in a house in a village 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2- </a:t>
            </a:r>
            <a:r>
              <a:rPr lang="en-GB" sz="2400" dirty="0" err="1" smtClean="0">
                <a:latin typeface="Comic Sans MS" pitchFamily="66" charset="0"/>
              </a:rPr>
              <a:t>Marwa’s</a:t>
            </a:r>
            <a:r>
              <a:rPr lang="en-GB" sz="2400" dirty="0" smtClean="0">
                <a:latin typeface="Comic Sans MS" pitchFamily="66" charset="0"/>
              </a:rPr>
              <a:t> bedroom is small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3- In her bedroom there is a chair in front of the bed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4- In her bedroom there are black curtains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5- There is a computer and a vase in </a:t>
            </a:r>
            <a:r>
              <a:rPr lang="en-GB" sz="2400" dirty="0">
                <a:latin typeface="Comic Sans MS" pitchFamily="66" charset="0"/>
              </a:rPr>
              <a:t>the sitting </a:t>
            </a:r>
            <a:r>
              <a:rPr lang="en-GB" sz="2400" dirty="0" smtClean="0">
                <a:latin typeface="Comic Sans MS" pitchFamily="66" charset="0"/>
              </a:rPr>
              <a:t>room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6- There is a table and chairs in the kitchen 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0232" y="320824"/>
            <a:ext cx="864096" cy="864096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By </a:t>
            </a:r>
            <a:r>
              <a:rPr lang="en-GB" dirty="0" err="1" smtClean="0">
                <a:solidFill>
                  <a:schemeClr val="tx1"/>
                </a:solidFill>
              </a:rPr>
              <a:t>Ghizlane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Lafdi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6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5"/>
          <p:cNvSpPr txBox="1"/>
          <p:nvPr/>
        </p:nvSpPr>
        <p:spPr>
          <a:xfrm>
            <a:off x="323528" y="48013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Lesson objectives </a:t>
            </a:r>
            <a:endParaRPr lang="en-GB" sz="6000" b="1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755576" y="1632189"/>
            <a:ext cx="77768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solidFill>
                  <a:srgbClr val="7030A0"/>
                </a:solidFill>
                <a:latin typeface="Comic Sans MS" pitchFamily="66" charset="0"/>
              </a:rPr>
              <a:t>In this lesson we will learn</a:t>
            </a:r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:</a:t>
            </a:r>
          </a:p>
          <a:p>
            <a:endParaRPr lang="en-GB" sz="3200" b="1" dirty="0">
              <a:solidFill>
                <a:srgbClr val="7030A0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Types of accommodations </a:t>
            </a:r>
          </a:p>
          <a:p>
            <a:pPr marL="514350" indent="-514350">
              <a:buFont typeface="+mj-lt"/>
              <a:buAutoNum type="arabicPeriod"/>
            </a:pPr>
            <a:endParaRPr lang="en-GB" sz="3200" b="1" dirty="0">
              <a:solidFill>
                <a:srgbClr val="7030A0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To describe your home</a:t>
            </a:r>
          </a:p>
          <a:p>
            <a:pPr marL="514350" indent="-514350">
              <a:buFont typeface="+mj-lt"/>
              <a:buAutoNum type="arabicPeriod"/>
            </a:pPr>
            <a:endParaRPr lang="en-GB" sz="3200" b="1" dirty="0">
              <a:solidFill>
                <a:srgbClr val="7030A0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To describe furniture in your home </a:t>
            </a:r>
          </a:p>
          <a:p>
            <a:pPr marL="514350" indent="-514350">
              <a:buFont typeface="+mj-lt"/>
              <a:buAutoNum type="arabicPeriod"/>
            </a:pPr>
            <a:endParaRPr lang="en-GB" sz="32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endParaRPr lang="en-GB" sz="3200" b="1" dirty="0">
              <a:solidFill>
                <a:srgbClr val="7030A0"/>
              </a:solidFill>
              <a:latin typeface="Comic Sans MS" pitchFamily="66" charset="0"/>
            </a:endParaRPr>
          </a:p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By </a:t>
            </a:r>
            <a:r>
              <a:rPr lang="en-GB" dirty="0" err="1" smtClean="0">
                <a:solidFill>
                  <a:schemeClr val="tx1"/>
                </a:solidFill>
              </a:rPr>
              <a:t>Ghizlane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Lafdi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51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830413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987824" y="44236"/>
            <a:ext cx="4806698" cy="17615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>
                <a:solidFill>
                  <a:srgbClr val="D60093"/>
                </a:solidFill>
                <a:latin typeface="Comic Sans MS" pitchFamily="66" charset="0"/>
              </a:rPr>
              <a:t>Homework</a:t>
            </a:r>
            <a:endParaRPr lang="en-GB" sz="4800" b="1" dirty="0">
              <a:solidFill>
                <a:srgbClr val="D60093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628474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Write in the Arabic script about where you live and describe in detail your house/flat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By </a:t>
            </a:r>
            <a:r>
              <a:rPr lang="en-GB" dirty="0" err="1" smtClean="0">
                <a:solidFill>
                  <a:schemeClr val="tx1"/>
                </a:solidFill>
              </a:rPr>
              <a:t>Ghizlane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Lafdi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1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Where do you live? </a:t>
            </a:r>
            <a:r>
              <a:rPr lang="en-GB" sz="3600" dirty="0" smtClean="0"/>
              <a:t>= </a:t>
            </a:r>
            <a:r>
              <a:rPr lang="en-GB" sz="4000" b="1" dirty="0" err="1" smtClean="0"/>
              <a:t>ayna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taskun</a:t>
            </a:r>
            <a:r>
              <a:rPr lang="en-GB" sz="4000" b="1" dirty="0" smtClean="0"/>
              <a:t>? </a:t>
            </a:r>
            <a:r>
              <a:rPr lang="en-GB" sz="3600" dirty="0" smtClean="0"/>
              <a:t>= </a:t>
            </a:r>
            <a:r>
              <a:rPr lang="ar-MA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أَيْنَ تَسْكُن؟</a:t>
            </a:r>
            <a:endParaRPr lang="en-GB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8" y="1893424"/>
            <a:ext cx="216024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65878"/>
            <a:ext cx="1982097" cy="126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111" y="1856743"/>
            <a:ext cx="1935528" cy="127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472" y="4426379"/>
            <a:ext cx="2307672" cy="13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37112"/>
            <a:ext cx="1935528" cy="13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50" y="4437112"/>
            <a:ext cx="1980537" cy="132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250" y="741034"/>
            <a:ext cx="8664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I live in </a:t>
            </a:r>
            <a:r>
              <a:rPr lang="en-GB" sz="4400" dirty="0" smtClean="0"/>
              <a:t>= </a:t>
            </a:r>
            <a:r>
              <a:rPr lang="en-GB" sz="4400" b="1" dirty="0" err="1" smtClean="0"/>
              <a:t>askunu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fii</a:t>
            </a:r>
            <a:r>
              <a:rPr lang="en-GB" sz="4400" b="1" dirty="0" smtClean="0"/>
              <a:t> </a:t>
            </a:r>
            <a:r>
              <a:rPr lang="en-GB" sz="4400" dirty="0" smtClean="0"/>
              <a:t>= </a:t>
            </a:r>
            <a:r>
              <a:rPr lang="ar-MA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أَسْكُن فِي </a:t>
            </a:r>
            <a:endParaRPr lang="en-GB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398" y="3182085"/>
            <a:ext cx="2786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الْمَدِينَة</a:t>
            </a:r>
            <a:r>
              <a:rPr lang="en-GB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GB" sz="2400" b="1" dirty="0" err="1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almadiina</a:t>
            </a:r>
            <a:endParaRPr lang="en-GB" sz="2400" b="1" dirty="0" smtClean="0">
              <a:solidFill>
                <a:srgbClr val="0070C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r>
              <a:rPr lang="en-GB" sz="2400" dirty="0" smtClean="0">
                <a:latin typeface="+mj-lt"/>
                <a:ea typeface="Tahoma" pitchFamily="34" charset="0"/>
                <a:cs typeface="Tahoma" pitchFamily="34" charset="0"/>
              </a:rPr>
              <a:t>The city </a:t>
            </a:r>
            <a:endParaRPr lang="en-GB" sz="24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3254165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الْقَرْيَة</a:t>
            </a:r>
            <a:r>
              <a:rPr lang="en-GB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GB" sz="2400" b="1" dirty="0" err="1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alqarya</a:t>
            </a:r>
            <a:endParaRPr lang="en-GB" sz="2400" b="1" dirty="0" smtClean="0">
              <a:solidFill>
                <a:srgbClr val="0070C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r>
              <a:rPr lang="en-GB" sz="2400" dirty="0" smtClean="0">
                <a:latin typeface="+mj-lt"/>
                <a:ea typeface="Tahoma" pitchFamily="34" charset="0"/>
                <a:cs typeface="Tahoma" pitchFamily="34" charset="0"/>
              </a:rPr>
              <a:t>The village</a:t>
            </a:r>
            <a:endParaRPr lang="en-GB" sz="24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3277820"/>
            <a:ext cx="2667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الْبَادِيَة</a:t>
            </a:r>
            <a:r>
              <a:rPr lang="en-GB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GB" sz="2400" b="1" dirty="0" err="1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albaadiya</a:t>
            </a:r>
            <a:endParaRPr lang="en-GB" sz="2400" b="1" dirty="0" smtClean="0">
              <a:solidFill>
                <a:srgbClr val="0070C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r>
              <a:rPr lang="en-GB" sz="2400" dirty="0" smtClean="0">
                <a:latin typeface="+mj-lt"/>
                <a:ea typeface="Tahoma" pitchFamily="34" charset="0"/>
                <a:cs typeface="Tahoma" pitchFamily="34" charset="0"/>
              </a:rPr>
              <a:t>The countryside </a:t>
            </a:r>
            <a:endParaRPr lang="en-GB" sz="24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892399"/>
            <a:ext cx="3681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0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بِجَانِبِ الْبَحْر</a:t>
            </a:r>
            <a:r>
              <a:rPr lang="en-GB" sz="20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= </a:t>
            </a:r>
            <a:r>
              <a:rPr lang="en-GB" sz="2000" b="1" dirty="0" err="1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bijaaninibi</a:t>
            </a:r>
            <a:r>
              <a:rPr lang="en-GB" sz="2000" b="1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 (a)</a:t>
            </a:r>
            <a:r>
              <a:rPr lang="en-GB" sz="2000" b="1" dirty="0" err="1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lbaHr</a:t>
            </a:r>
            <a:endParaRPr lang="en-GB" sz="2000" b="1" dirty="0" smtClean="0">
              <a:solidFill>
                <a:srgbClr val="0070C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r>
              <a:rPr lang="en-GB" sz="2400" dirty="0" smtClean="0">
                <a:latin typeface="+mj-lt"/>
                <a:ea typeface="Tahoma" pitchFamily="34" charset="0"/>
                <a:cs typeface="Tahoma" pitchFamily="34" charset="0"/>
              </a:rPr>
              <a:t>By the sea side </a:t>
            </a:r>
            <a:endParaRPr lang="en-GB" sz="24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098" y="5851725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مَنْزِل</a:t>
            </a:r>
            <a:r>
              <a:rPr lang="en-GB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GB" sz="2400" b="1" dirty="0" err="1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manzil</a:t>
            </a:r>
            <a:endParaRPr lang="en-GB" sz="2400" b="1" dirty="0" smtClean="0">
              <a:solidFill>
                <a:srgbClr val="0070C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house </a:t>
            </a:r>
            <a:endParaRPr lang="en-GB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8122" y="5774048"/>
            <a:ext cx="2235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شَقَّة</a:t>
            </a:r>
            <a:r>
              <a:rPr lang="en-GB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GB" sz="2400" b="1" dirty="0" err="1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shaqqa</a:t>
            </a:r>
            <a:endParaRPr lang="en-GB" sz="2400" b="1" dirty="0" smtClean="0">
              <a:solidFill>
                <a:srgbClr val="0070C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flat</a:t>
            </a:r>
          </a:p>
          <a:p>
            <a:endParaRPr lang="en-GB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455741" y="3607869"/>
            <a:ext cx="440527" cy="440527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902768" y="3607869"/>
            <a:ext cx="481249" cy="481249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402511" y="3669663"/>
            <a:ext cx="479635" cy="479635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097711" y="853604"/>
            <a:ext cx="609600" cy="6096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049821" y="6203088"/>
            <a:ext cx="479634" cy="479634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384017" y="6277118"/>
            <a:ext cx="535569" cy="535569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922876" y="6123321"/>
            <a:ext cx="479635" cy="479635"/>
          </a:xfrm>
          <a:prstGeom prst="rect">
            <a:avLst/>
          </a:prstGeom>
        </p:spPr>
      </p:pic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2593039" y="6603497"/>
            <a:ext cx="2895600" cy="365125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By </a:t>
            </a:r>
            <a:r>
              <a:rPr lang="en-GB" dirty="0" err="1" smtClean="0">
                <a:solidFill>
                  <a:schemeClr val="tx1"/>
                </a:solidFill>
              </a:rPr>
              <a:t>Ghizlane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Lafdi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7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6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6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81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45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34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"/>
            <a:ext cx="2043856" cy="157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23728" y="188640"/>
            <a:ext cx="7020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Test your memory by writing each word under its appropriate image </a:t>
            </a: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7" y="1839053"/>
            <a:ext cx="1796149" cy="101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85607"/>
            <a:ext cx="1788096" cy="106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03" y="1729146"/>
            <a:ext cx="1766073" cy="113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" y="3789040"/>
            <a:ext cx="195127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3806374"/>
            <a:ext cx="1788096" cy="13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03" y="3845769"/>
            <a:ext cx="1934780" cy="128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92583" y="3127469"/>
            <a:ext cx="159909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62585" y="5494965"/>
            <a:ext cx="219978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46617" y="5447721"/>
            <a:ext cx="219978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5373216"/>
            <a:ext cx="219978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87182" y="3287876"/>
            <a:ext cx="184654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92600" y="3212976"/>
            <a:ext cx="193552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2583" y="5805264"/>
            <a:ext cx="87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bijaaninibi</a:t>
            </a:r>
            <a:r>
              <a:rPr lang="en-GB" sz="2800" b="1" dirty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 (a)</a:t>
            </a:r>
            <a:r>
              <a:rPr lang="en-GB" sz="2800" b="1" dirty="0" err="1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lbaHr</a:t>
            </a:r>
            <a:r>
              <a:rPr lang="en-GB" sz="2800" b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  - </a:t>
            </a:r>
            <a:r>
              <a:rPr lang="en-GB" sz="2800" b="1" dirty="0" err="1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almadiina</a:t>
            </a:r>
            <a:r>
              <a:rPr lang="en-GB" sz="2800" b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 – </a:t>
            </a:r>
            <a:r>
              <a:rPr lang="en-GB" sz="2800" b="1" dirty="0" err="1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alqarya</a:t>
            </a:r>
            <a:r>
              <a:rPr lang="en-GB" sz="2800" b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 – </a:t>
            </a:r>
            <a:r>
              <a:rPr lang="en-GB" sz="2800" b="1" dirty="0" err="1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manzil</a:t>
            </a:r>
            <a:r>
              <a:rPr lang="en-GB" sz="2800" b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 – </a:t>
            </a:r>
            <a:r>
              <a:rPr lang="en-GB" sz="2800" b="1" dirty="0" err="1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albaadiya</a:t>
            </a:r>
            <a:r>
              <a:rPr lang="en-GB" sz="2800" b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 - </a:t>
            </a:r>
            <a:r>
              <a:rPr lang="en-GB" sz="2800" b="1" dirty="0" err="1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shaqqa</a:t>
            </a:r>
            <a:r>
              <a:rPr lang="en-GB" sz="2800" b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     </a:t>
            </a:r>
            <a:endParaRPr lang="en-GB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By </a:t>
            </a:r>
            <a:r>
              <a:rPr lang="en-GB" dirty="0" err="1" smtClean="0">
                <a:solidFill>
                  <a:schemeClr val="tx1"/>
                </a:solidFill>
              </a:rPr>
              <a:t>Ghizlane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Lafdi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0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1"/>
            <a:ext cx="1907704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30505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itchFamily="66" charset="0"/>
              </a:rPr>
              <a:t>Reminder</a:t>
            </a:r>
            <a:r>
              <a:rPr lang="en-GB" sz="3600" dirty="0" smtClean="0"/>
              <a:t>: </a:t>
            </a:r>
            <a:r>
              <a:rPr lang="en-GB" sz="3600" dirty="0" smtClean="0">
                <a:latin typeface="Comic Sans MS" pitchFamily="66" charset="0"/>
              </a:rPr>
              <a:t>the present tense </a:t>
            </a:r>
          </a:p>
          <a:p>
            <a:endParaRPr lang="en-GB" sz="3600" dirty="0"/>
          </a:p>
          <a:p>
            <a:r>
              <a:rPr lang="en-GB" sz="4000" dirty="0" smtClean="0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en-GB" sz="4000" dirty="0" smtClean="0"/>
              <a:t> live </a:t>
            </a:r>
            <a:r>
              <a:rPr lang="en-GB" sz="3600" dirty="0" smtClean="0"/>
              <a:t>= </a:t>
            </a:r>
            <a:r>
              <a:rPr lang="en-GB" sz="4000" dirty="0" err="1" smtClean="0">
                <a:solidFill>
                  <a:schemeClr val="bg2">
                    <a:lumMod val="50000"/>
                  </a:schemeClr>
                </a:solidFill>
              </a:rPr>
              <a:t>ya</a:t>
            </a:r>
            <a:r>
              <a:rPr lang="en-GB" sz="4000" dirty="0" err="1" smtClean="0"/>
              <a:t>skunu</a:t>
            </a:r>
            <a:r>
              <a:rPr lang="en-GB" sz="3600" dirty="0" smtClean="0"/>
              <a:t> = </a:t>
            </a:r>
            <a:r>
              <a:rPr lang="ar-MA" sz="4000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ي</a:t>
            </a:r>
            <a:r>
              <a:rPr lang="ar-MA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َسْكُنُ</a:t>
            </a:r>
            <a:endParaRPr lang="en-GB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220546"/>
            <a:ext cx="849694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</a:t>
            </a:r>
            <a:r>
              <a:rPr lang="en-GB" b="1" dirty="0" err="1">
                <a:solidFill>
                  <a:srgbClr val="0070C0"/>
                </a:solidFill>
              </a:rPr>
              <a:t>a</a:t>
            </a:r>
            <a:r>
              <a:rPr lang="en-GB" b="1" dirty="0" err="1" smtClean="0">
                <a:solidFill>
                  <a:srgbClr val="0070C0"/>
                </a:solidFill>
              </a:rPr>
              <a:t>naa</a:t>
            </a:r>
            <a:r>
              <a:rPr lang="en-GB" dirty="0" smtClean="0"/>
              <a:t>) </a:t>
            </a:r>
            <a:r>
              <a:rPr lang="en-GB" b="1" dirty="0" smtClean="0">
                <a:solidFill>
                  <a:srgbClr val="FFFF00"/>
                </a:solidFill>
              </a:rPr>
              <a:t>a</a:t>
            </a:r>
            <a:r>
              <a:rPr lang="ar-MA" b="1" dirty="0" smtClean="0">
                <a:solidFill>
                  <a:srgbClr val="FFFF00"/>
                </a:solidFill>
              </a:rPr>
              <a:t>            </a:t>
            </a: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(u) </a:t>
            </a:r>
            <a:r>
              <a:rPr lang="en-GB" dirty="0" smtClean="0"/>
              <a:t>			</a:t>
            </a:r>
            <a:r>
              <a:rPr lang="en-GB" dirty="0"/>
              <a:t>(</a:t>
            </a:r>
            <a:r>
              <a:rPr lang="en-GB" b="1" dirty="0" err="1">
                <a:solidFill>
                  <a:srgbClr val="0070C0"/>
                </a:solidFill>
              </a:rPr>
              <a:t>naHnu</a:t>
            </a:r>
            <a:r>
              <a:rPr lang="en-GB" dirty="0"/>
              <a:t>) </a:t>
            </a:r>
            <a:r>
              <a:rPr lang="en-GB" dirty="0" smtClean="0"/>
              <a:t> </a:t>
            </a:r>
            <a:r>
              <a:rPr lang="en-GB" b="1" dirty="0" err="1" smtClean="0">
                <a:solidFill>
                  <a:srgbClr val="FFFF00"/>
                </a:solidFill>
              </a:rPr>
              <a:t>na</a:t>
            </a:r>
            <a:r>
              <a:rPr lang="ar-MA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MA" b="1" dirty="0" smtClean="0">
                <a:solidFill>
                  <a:schemeClr val="accent5">
                    <a:lumMod val="50000"/>
                  </a:schemeClr>
                </a:solidFill>
              </a:rPr>
              <a:t>            </a:t>
            </a: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(u)</a:t>
            </a:r>
            <a:endParaRPr lang="ar-MA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dirty="0" smtClean="0"/>
              <a:t>			</a:t>
            </a:r>
          </a:p>
          <a:p>
            <a:r>
              <a:rPr lang="en-GB" dirty="0" smtClean="0"/>
              <a:t>(</a:t>
            </a:r>
            <a:r>
              <a:rPr lang="en-GB" b="1" dirty="0" smtClean="0">
                <a:solidFill>
                  <a:srgbClr val="0070C0"/>
                </a:solidFill>
              </a:rPr>
              <a:t>anta</a:t>
            </a:r>
            <a:r>
              <a:rPr lang="en-GB" dirty="0" smtClean="0"/>
              <a:t>)    </a:t>
            </a:r>
            <a:r>
              <a:rPr lang="en-GB" b="1" dirty="0" smtClean="0">
                <a:solidFill>
                  <a:srgbClr val="FFFF00"/>
                </a:solidFill>
              </a:rPr>
              <a:t>ta</a:t>
            </a:r>
            <a:r>
              <a:rPr lang="ar-MA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MA" b="1" dirty="0" smtClean="0">
                <a:solidFill>
                  <a:schemeClr val="accent5">
                    <a:lumMod val="50000"/>
                  </a:schemeClr>
                </a:solidFill>
              </a:rPr>
              <a:t>           </a:t>
            </a: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(u)</a:t>
            </a:r>
            <a:r>
              <a:rPr lang="en-GB" dirty="0" smtClean="0"/>
              <a:t>		</a:t>
            </a:r>
            <a:r>
              <a:rPr lang="ar-MA" dirty="0"/>
              <a:t>	</a:t>
            </a:r>
            <a:r>
              <a:rPr lang="en-GB" dirty="0" smtClean="0"/>
              <a:t>(</a:t>
            </a:r>
            <a:r>
              <a:rPr lang="en-GB" b="1" dirty="0" err="1" smtClean="0">
                <a:solidFill>
                  <a:srgbClr val="0070C0"/>
                </a:solidFill>
              </a:rPr>
              <a:t>antum</a:t>
            </a:r>
            <a:r>
              <a:rPr lang="en-GB" dirty="0" smtClean="0"/>
              <a:t>)     </a:t>
            </a:r>
            <a:r>
              <a:rPr lang="en-GB" b="1" dirty="0" smtClean="0">
                <a:solidFill>
                  <a:srgbClr val="FFFF00"/>
                </a:solidFill>
              </a:rPr>
              <a:t>ta</a:t>
            </a:r>
            <a:r>
              <a:rPr lang="ar-MA" b="1" dirty="0" smtClean="0">
                <a:solidFill>
                  <a:srgbClr val="FFFF00"/>
                </a:solidFill>
              </a:rPr>
              <a:t>  </a:t>
            </a:r>
            <a:r>
              <a:rPr lang="ar-MA" b="1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en-GB" b="1" dirty="0" err="1" smtClean="0">
                <a:solidFill>
                  <a:srgbClr val="FFFF00"/>
                </a:solidFill>
              </a:rPr>
              <a:t>uun</a:t>
            </a:r>
            <a:r>
              <a:rPr lang="en-GB" b="1" dirty="0" smtClean="0">
                <a:solidFill>
                  <a:srgbClr val="FFFF00"/>
                </a:solidFill>
              </a:rPr>
              <a:t>(a)</a:t>
            </a:r>
            <a:endParaRPr lang="ar-MA" b="1" dirty="0" smtClean="0">
              <a:solidFill>
                <a:srgbClr val="FFFF00"/>
              </a:solidFill>
            </a:endParaRPr>
          </a:p>
          <a:p>
            <a:endParaRPr lang="en-GB" b="1" dirty="0" smtClean="0">
              <a:solidFill>
                <a:srgbClr val="FFFF00"/>
              </a:solidFill>
            </a:endParaRPr>
          </a:p>
          <a:p>
            <a:r>
              <a:rPr lang="en-GB" dirty="0" smtClean="0"/>
              <a:t> </a:t>
            </a:r>
          </a:p>
          <a:p>
            <a:r>
              <a:rPr lang="en-GB" dirty="0" smtClean="0"/>
              <a:t>(</a:t>
            </a:r>
            <a:r>
              <a:rPr lang="en-GB" b="1" dirty="0" smtClean="0">
                <a:solidFill>
                  <a:srgbClr val="0070C0"/>
                </a:solidFill>
              </a:rPr>
              <a:t>anti</a:t>
            </a:r>
            <a:r>
              <a:rPr lang="en-GB" dirty="0" smtClean="0"/>
              <a:t>)     </a:t>
            </a:r>
            <a:r>
              <a:rPr lang="en-GB" b="1" dirty="0" smtClean="0">
                <a:solidFill>
                  <a:srgbClr val="FFFF00"/>
                </a:solidFill>
              </a:rPr>
              <a:t>ta</a:t>
            </a:r>
            <a:r>
              <a:rPr lang="ar-MA" b="1" dirty="0" smtClean="0">
                <a:solidFill>
                  <a:srgbClr val="FFFF00"/>
                </a:solidFill>
              </a:rPr>
              <a:t>  </a:t>
            </a:r>
            <a:r>
              <a:rPr lang="ar-MA" b="1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en-GB" b="1" dirty="0" err="1" smtClean="0">
                <a:solidFill>
                  <a:srgbClr val="FFFF00"/>
                </a:solidFill>
              </a:rPr>
              <a:t>iin</a:t>
            </a:r>
            <a:r>
              <a:rPr lang="en-GB" b="1" dirty="0" smtClean="0">
                <a:solidFill>
                  <a:srgbClr val="FFFF00"/>
                </a:solidFill>
              </a:rPr>
              <a:t>(a)</a:t>
            </a:r>
            <a:r>
              <a:rPr lang="en-GB" dirty="0" smtClean="0"/>
              <a:t>			(</a:t>
            </a:r>
            <a:r>
              <a:rPr lang="en-GB" b="1" dirty="0" err="1" smtClean="0">
                <a:solidFill>
                  <a:srgbClr val="0070C0"/>
                </a:solidFill>
              </a:rPr>
              <a:t>antunna</a:t>
            </a:r>
            <a:r>
              <a:rPr lang="en-GB" dirty="0" smtClean="0"/>
              <a:t>)   </a:t>
            </a:r>
            <a:r>
              <a:rPr lang="en-GB" b="1" dirty="0" smtClean="0">
                <a:solidFill>
                  <a:srgbClr val="FFFF00"/>
                </a:solidFill>
              </a:rPr>
              <a:t>ta</a:t>
            </a:r>
            <a:r>
              <a:rPr lang="ar-MA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MA" b="1" dirty="0" smtClean="0">
                <a:solidFill>
                  <a:schemeClr val="accent5">
                    <a:lumMod val="50000"/>
                  </a:schemeClr>
                </a:solidFill>
              </a:rPr>
              <a:t>           </a:t>
            </a:r>
            <a:r>
              <a:rPr lang="en-GB" b="1" dirty="0" smtClean="0">
                <a:solidFill>
                  <a:srgbClr val="FFFF00"/>
                </a:solidFill>
              </a:rPr>
              <a:t>n(a)</a:t>
            </a:r>
            <a:endParaRPr lang="ar-MA" b="1" dirty="0" smtClean="0">
              <a:solidFill>
                <a:srgbClr val="FFFF00"/>
              </a:solidFill>
            </a:endParaRPr>
          </a:p>
          <a:p>
            <a:endParaRPr lang="en-GB" b="1" dirty="0" smtClean="0">
              <a:solidFill>
                <a:srgbClr val="FFFF00"/>
              </a:solidFill>
            </a:endParaRPr>
          </a:p>
          <a:p>
            <a:endParaRPr lang="en-GB" dirty="0"/>
          </a:p>
          <a:p>
            <a:r>
              <a:rPr lang="en-GB" dirty="0" smtClean="0"/>
              <a:t>(</a:t>
            </a:r>
            <a:r>
              <a:rPr lang="en-GB" b="1" dirty="0" err="1">
                <a:solidFill>
                  <a:srgbClr val="0070C0"/>
                </a:solidFill>
              </a:rPr>
              <a:t>h</a:t>
            </a:r>
            <a:r>
              <a:rPr lang="en-GB" b="1" dirty="0" err="1" smtClean="0">
                <a:solidFill>
                  <a:srgbClr val="0070C0"/>
                </a:solidFill>
              </a:rPr>
              <a:t>uwa</a:t>
            </a:r>
            <a:r>
              <a:rPr lang="en-GB" dirty="0" smtClean="0"/>
              <a:t>) </a:t>
            </a:r>
            <a:r>
              <a:rPr lang="en-GB" b="1" dirty="0" err="1" smtClean="0">
                <a:solidFill>
                  <a:srgbClr val="FFFF00"/>
                </a:solidFill>
              </a:rPr>
              <a:t>ya</a:t>
            </a:r>
            <a:r>
              <a:rPr lang="ar-MA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MA" b="1" dirty="0" smtClean="0">
                <a:solidFill>
                  <a:schemeClr val="accent5">
                    <a:lumMod val="50000"/>
                  </a:schemeClr>
                </a:solidFill>
              </a:rPr>
              <a:t>           </a:t>
            </a: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(u)</a:t>
            </a:r>
            <a:r>
              <a:rPr lang="en-GB" dirty="0" smtClean="0"/>
              <a:t>			(</a:t>
            </a:r>
            <a:r>
              <a:rPr lang="en-GB" b="1" dirty="0" smtClean="0">
                <a:solidFill>
                  <a:srgbClr val="0070C0"/>
                </a:solidFill>
              </a:rPr>
              <a:t>hum</a:t>
            </a:r>
            <a:r>
              <a:rPr lang="en-GB" dirty="0"/>
              <a:t>) </a:t>
            </a:r>
            <a:r>
              <a:rPr lang="en-GB" dirty="0" smtClean="0"/>
              <a:t>           </a:t>
            </a:r>
            <a:r>
              <a:rPr lang="en-GB" b="1" dirty="0" err="1" smtClean="0">
                <a:solidFill>
                  <a:srgbClr val="FFFF00"/>
                </a:solidFill>
              </a:rPr>
              <a:t>ya</a:t>
            </a:r>
            <a:r>
              <a:rPr lang="ar-MA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MA" b="1" dirty="0" smtClean="0">
                <a:solidFill>
                  <a:schemeClr val="accent5">
                    <a:lumMod val="50000"/>
                  </a:schemeClr>
                </a:solidFill>
              </a:rPr>
              <a:t>           </a:t>
            </a:r>
            <a:r>
              <a:rPr lang="en-GB" b="1" dirty="0" err="1" smtClean="0">
                <a:solidFill>
                  <a:srgbClr val="FFFF00"/>
                </a:solidFill>
              </a:rPr>
              <a:t>uun</a:t>
            </a:r>
            <a:r>
              <a:rPr lang="en-GB" b="1" dirty="0" smtClean="0">
                <a:solidFill>
                  <a:srgbClr val="FFFF00"/>
                </a:solidFill>
              </a:rPr>
              <a:t>(a)</a:t>
            </a:r>
            <a:endParaRPr lang="ar-MA" b="1" dirty="0" smtClean="0">
              <a:solidFill>
                <a:srgbClr val="FFFF00"/>
              </a:solidFill>
            </a:endParaRPr>
          </a:p>
          <a:p>
            <a:endParaRPr lang="en-GB" b="1" dirty="0" smtClean="0">
              <a:solidFill>
                <a:srgbClr val="FFFF00"/>
              </a:solidFill>
            </a:endParaRPr>
          </a:p>
          <a:p>
            <a:endParaRPr lang="en-GB" dirty="0"/>
          </a:p>
          <a:p>
            <a:r>
              <a:rPr lang="en-GB" dirty="0" smtClean="0"/>
              <a:t>(</a:t>
            </a:r>
            <a:r>
              <a:rPr lang="en-GB" b="1" dirty="0" err="1">
                <a:solidFill>
                  <a:srgbClr val="0070C0"/>
                </a:solidFill>
              </a:rPr>
              <a:t>h</a:t>
            </a:r>
            <a:r>
              <a:rPr lang="en-GB" b="1" dirty="0" err="1" smtClean="0">
                <a:solidFill>
                  <a:srgbClr val="0070C0"/>
                </a:solidFill>
              </a:rPr>
              <a:t>iya</a:t>
            </a:r>
            <a:r>
              <a:rPr lang="en-GB" dirty="0" smtClean="0"/>
              <a:t>)    </a:t>
            </a:r>
            <a:r>
              <a:rPr lang="en-GB" b="1" dirty="0" smtClean="0">
                <a:solidFill>
                  <a:srgbClr val="FFFF00"/>
                </a:solidFill>
              </a:rPr>
              <a:t>ta</a:t>
            </a:r>
            <a:r>
              <a:rPr lang="ar-MA" b="1" dirty="0" smtClean="0">
                <a:solidFill>
                  <a:srgbClr val="FFFF00"/>
                </a:solidFill>
              </a:rPr>
              <a:t>  </a:t>
            </a:r>
            <a:r>
              <a:rPr lang="ar-MA" b="1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(u)</a:t>
            </a:r>
            <a:r>
              <a:rPr lang="en-GB" dirty="0" smtClean="0"/>
              <a:t>			(</a:t>
            </a:r>
            <a:r>
              <a:rPr lang="en-GB" b="1" dirty="0" err="1" smtClean="0">
                <a:solidFill>
                  <a:srgbClr val="0070C0"/>
                </a:solidFill>
              </a:rPr>
              <a:t>hunna</a:t>
            </a:r>
            <a:r>
              <a:rPr lang="en-GB" dirty="0"/>
              <a:t>) </a:t>
            </a:r>
            <a:r>
              <a:rPr lang="en-GB" dirty="0" smtClean="0"/>
              <a:t>         </a:t>
            </a:r>
            <a:r>
              <a:rPr lang="en-GB" b="1" dirty="0" err="1" smtClean="0">
                <a:solidFill>
                  <a:srgbClr val="FFFF00"/>
                </a:solidFill>
              </a:rPr>
              <a:t>ya</a:t>
            </a:r>
            <a:r>
              <a:rPr lang="ar-MA" b="1" dirty="0" smtClean="0">
                <a:solidFill>
                  <a:srgbClr val="FFFF00"/>
                </a:solidFill>
              </a:rPr>
              <a:t>  </a:t>
            </a:r>
            <a:r>
              <a:rPr lang="ar-MA" b="1" dirty="0" smtClean="0">
                <a:solidFill>
                  <a:schemeClr val="accent5">
                    <a:lumMod val="50000"/>
                  </a:schemeClr>
                </a:solidFill>
              </a:rPr>
              <a:t>           </a:t>
            </a:r>
            <a:r>
              <a:rPr lang="en-GB" b="1" dirty="0" smtClean="0">
                <a:solidFill>
                  <a:srgbClr val="FFFF00"/>
                </a:solidFill>
              </a:rPr>
              <a:t>n(a</a:t>
            </a:r>
            <a:r>
              <a:rPr lang="en-GB" b="1" dirty="0">
                <a:solidFill>
                  <a:srgbClr val="FFFF00"/>
                </a:solidFill>
              </a:rPr>
              <a:t>)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79703" y="6237312"/>
            <a:ext cx="5256399" cy="365125"/>
          </a:xfrm>
        </p:spPr>
        <p:txBody>
          <a:bodyPr/>
          <a:lstStyle/>
          <a:p>
            <a:r>
              <a:rPr lang="en-GB" sz="1200" b="1" dirty="0" smtClean="0">
                <a:solidFill>
                  <a:schemeClr val="tx1"/>
                </a:solidFill>
              </a:rPr>
              <a:t>By </a:t>
            </a:r>
            <a:r>
              <a:rPr lang="en-GB" sz="1200" b="1" dirty="0" err="1" smtClean="0">
                <a:solidFill>
                  <a:schemeClr val="tx1"/>
                </a:solidFill>
              </a:rPr>
              <a:t>Ghizlane</a:t>
            </a:r>
            <a:r>
              <a:rPr lang="en-GB" sz="1200" b="1" dirty="0" smtClean="0">
                <a:solidFill>
                  <a:schemeClr val="tx1"/>
                </a:solidFill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</a:rPr>
              <a:t>Lafdi</a:t>
            </a:r>
            <a:endParaRPr lang="en-GB" sz="1200" b="1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91680" y="2420888"/>
            <a:ext cx="6480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44080" y="3284984"/>
            <a:ext cx="6480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44080" y="5733256"/>
            <a:ext cx="6480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44080" y="4067053"/>
            <a:ext cx="6480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59093" y="4941168"/>
            <a:ext cx="6480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75884" y="5733256"/>
            <a:ext cx="6480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12260" y="4941168"/>
            <a:ext cx="6480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72378" y="4067053"/>
            <a:ext cx="6480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88030" y="3284984"/>
            <a:ext cx="6480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588224" y="2420888"/>
            <a:ext cx="6480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4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4293096"/>
            <a:ext cx="13716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52536" y="4293096"/>
            <a:ext cx="2304256" cy="323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Callout 7"/>
          <p:cNvSpPr/>
          <p:nvPr/>
        </p:nvSpPr>
        <p:spPr>
          <a:xfrm>
            <a:off x="3056500" y="0"/>
            <a:ext cx="6120680" cy="2276872"/>
          </a:xfrm>
          <a:prstGeom prst="wedgeEllipseCallout">
            <a:avLst>
              <a:gd name="adj1" fmla="val 20817"/>
              <a:gd name="adj2" fmla="val 14099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MA" sz="2000" dirty="0">
              <a:solidFill>
                <a:srgbClr val="CC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ar-MA" sz="2800" dirty="0" smtClean="0">
              <a:solidFill>
                <a:srgbClr val="CC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MA" sz="28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أَيْنَ تَسْكُنِين؟</a:t>
            </a:r>
          </a:p>
          <a:p>
            <a:pPr algn="ctr"/>
            <a:endParaRPr lang="en-GB" sz="2000" dirty="0" smtClean="0">
              <a:solidFill>
                <a:srgbClr val="CC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2400" b="1" dirty="0" err="1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en-GB" sz="2400" b="1" dirty="0" err="1" smtClean="0">
                <a:solidFill>
                  <a:srgbClr val="7030A0"/>
                </a:solidFill>
                <a:latin typeface="Comic Sans MS" pitchFamily="66" charset="0"/>
              </a:rPr>
              <a:t>yna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Comic Sans MS" pitchFamily="66" charset="0"/>
              </a:rPr>
              <a:t>taskuniin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?</a:t>
            </a:r>
            <a:endParaRPr lang="ar-MA" sz="2400" b="1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endParaRPr lang="en-GB" dirty="0" smtClean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omic Sans MS" pitchFamily="66" charset="0"/>
              </a:rPr>
              <a:t>Where do you live?</a:t>
            </a:r>
            <a:endParaRPr lang="en-GB" sz="20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GB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dirty="0" smtClean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dirty="0"/>
          </a:p>
        </p:txBody>
      </p:sp>
      <p:sp>
        <p:nvSpPr>
          <p:cNvPr id="9" name="Oval Callout 8"/>
          <p:cNvSpPr/>
          <p:nvPr/>
        </p:nvSpPr>
        <p:spPr>
          <a:xfrm>
            <a:off x="15102" y="1844824"/>
            <a:ext cx="6120680" cy="2636912"/>
          </a:xfrm>
          <a:prstGeom prst="wedgeEllipseCallout">
            <a:avLst>
              <a:gd name="adj1" fmla="val -21964"/>
              <a:gd name="adj2" fmla="val 7284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MA" sz="2000" dirty="0" smtClean="0">
              <a:solidFill>
                <a:srgbClr val="CC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2800" dirty="0">
              <a:solidFill>
                <a:srgbClr val="CC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MA" sz="28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أَسْكُنُ فِي مَنْزِل فِي الْمَدِينَة</a:t>
            </a:r>
          </a:p>
          <a:p>
            <a:pPr algn="ctr"/>
            <a:r>
              <a:rPr lang="en-GB" sz="2400" b="1" dirty="0" err="1" smtClean="0">
                <a:solidFill>
                  <a:srgbClr val="7030A0"/>
                </a:solidFill>
                <a:latin typeface="Comic Sans MS" pitchFamily="66" charset="0"/>
              </a:rPr>
              <a:t>askunu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Comic Sans MS" pitchFamily="66" charset="0"/>
              </a:rPr>
              <a:t>fii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Comic Sans MS" pitchFamily="66" charset="0"/>
              </a:rPr>
              <a:t>manzil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Comic Sans MS" pitchFamily="66" charset="0"/>
              </a:rPr>
              <a:t>fii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(a)</a:t>
            </a:r>
            <a:r>
              <a:rPr lang="en-GB" sz="2400" b="1" dirty="0" err="1" smtClean="0">
                <a:solidFill>
                  <a:srgbClr val="7030A0"/>
                </a:solidFill>
                <a:latin typeface="Comic Sans MS" pitchFamily="66" charset="0"/>
              </a:rPr>
              <a:t>lmadiina</a:t>
            </a:r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omic Sans MS" pitchFamily="66" charset="0"/>
              </a:rPr>
              <a:t>I live in a house in the city </a:t>
            </a:r>
            <a:endParaRPr lang="en-GB" sz="20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GB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dirty="0" smtClean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dirty="0"/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62400" y="260648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4792" y="2574462"/>
            <a:ext cx="609600" cy="609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By Ghizlane Lafdi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7" y="5259132"/>
            <a:ext cx="1014327" cy="178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68297" y="4539952"/>
            <a:ext cx="2016224" cy="283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Callout 7"/>
          <p:cNvSpPr/>
          <p:nvPr/>
        </p:nvSpPr>
        <p:spPr>
          <a:xfrm>
            <a:off x="-286669" y="33311"/>
            <a:ext cx="6120680" cy="2276872"/>
          </a:xfrm>
          <a:prstGeom prst="wedgeEllipseCallout">
            <a:avLst>
              <a:gd name="adj1" fmla="val -28076"/>
              <a:gd name="adj2" fmla="val 16533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MA" sz="2000" dirty="0">
              <a:solidFill>
                <a:srgbClr val="CC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ar-MA" sz="2800" dirty="0" smtClean="0">
              <a:solidFill>
                <a:srgbClr val="CC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MA" sz="28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وَأَنْتَ, أَيْنَ تَسْكُن؟</a:t>
            </a:r>
          </a:p>
          <a:p>
            <a:pPr algn="ctr"/>
            <a:endParaRPr lang="en-GB" sz="2000" dirty="0" smtClean="0">
              <a:solidFill>
                <a:srgbClr val="CC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2400" b="1" dirty="0" err="1">
                <a:solidFill>
                  <a:srgbClr val="7030A0"/>
                </a:solidFill>
                <a:latin typeface="Comic Sans MS" pitchFamily="66" charset="0"/>
              </a:rPr>
              <a:t>w</a:t>
            </a:r>
            <a:r>
              <a:rPr lang="en-GB" sz="2400" b="1" dirty="0" err="1" smtClean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anta, </a:t>
            </a:r>
            <a:r>
              <a:rPr lang="en-GB" sz="2400" b="1" dirty="0" err="1" smtClean="0">
                <a:solidFill>
                  <a:srgbClr val="7030A0"/>
                </a:solidFill>
                <a:latin typeface="Comic Sans MS" pitchFamily="66" charset="0"/>
              </a:rPr>
              <a:t>ayna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Comic Sans MS" pitchFamily="66" charset="0"/>
              </a:rPr>
              <a:t>taskun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?</a:t>
            </a:r>
            <a:endParaRPr lang="ar-MA" sz="2400" b="1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endParaRPr lang="en-GB" dirty="0" smtClean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omic Sans MS" pitchFamily="66" charset="0"/>
              </a:rPr>
              <a:t>And you, where do you live?</a:t>
            </a:r>
            <a:endParaRPr lang="en-GB" sz="20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GB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dirty="0" smtClean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dirty="0"/>
          </a:p>
        </p:txBody>
      </p:sp>
      <p:sp>
        <p:nvSpPr>
          <p:cNvPr id="9" name="Oval Callout 8"/>
          <p:cNvSpPr/>
          <p:nvPr/>
        </p:nvSpPr>
        <p:spPr>
          <a:xfrm>
            <a:off x="2082521" y="2132856"/>
            <a:ext cx="7061479" cy="3312696"/>
          </a:xfrm>
          <a:prstGeom prst="wedgeEllipseCallout">
            <a:avLst>
              <a:gd name="adj1" fmla="val 23534"/>
              <a:gd name="adj2" fmla="val 7353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MA" sz="2000" dirty="0" smtClean="0">
              <a:solidFill>
                <a:srgbClr val="CC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ar-MA" sz="2000" dirty="0">
              <a:solidFill>
                <a:srgbClr val="CC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MA" sz="28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أَسْكُنُ فِي شَقَّة بِجَانِبِ الْبَحْر</a:t>
            </a:r>
            <a:endParaRPr lang="en-GB" sz="2800" dirty="0" smtClean="0">
              <a:solidFill>
                <a:srgbClr val="CC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MA" sz="28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ar-MA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en-GB" sz="2400" b="1" dirty="0" err="1" smtClean="0">
                <a:solidFill>
                  <a:srgbClr val="7030A0"/>
                </a:solidFill>
                <a:latin typeface="Comic Sans MS" pitchFamily="66" charset="0"/>
              </a:rPr>
              <a:t>askunu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Comic Sans MS" pitchFamily="66" charset="0"/>
              </a:rPr>
              <a:t>fii</a:t>
            </a:r>
            <a:r>
              <a:rPr lang="en-GB" sz="24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Comic Sans MS" pitchFamily="66" charset="0"/>
              </a:rPr>
              <a:t>shaqqa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Comic Sans MS" pitchFamily="66" charset="0"/>
              </a:rPr>
              <a:t>bijaanibi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(a)</a:t>
            </a:r>
            <a:r>
              <a:rPr lang="en-GB" sz="2400" b="1" dirty="0" err="1" smtClean="0">
                <a:solidFill>
                  <a:srgbClr val="7030A0"/>
                </a:solidFill>
                <a:latin typeface="Comic Sans MS" pitchFamily="66" charset="0"/>
              </a:rPr>
              <a:t>lbaHr</a:t>
            </a:r>
            <a:endParaRPr lang="ar-MA" sz="2400" b="1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endParaRPr lang="en-GB" dirty="0" smtClean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omic Sans MS" pitchFamily="66" charset="0"/>
              </a:rPr>
              <a:t>I live in a flat by the sea side </a:t>
            </a:r>
            <a:endParaRPr lang="en-GB" sz="20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GB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dirty="0" smtClean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dirty="0"/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5015" y="404664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27784" y="2961398"/>
            <a:ext cx="609600" cy="60960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By </a:t>
            </a:r>
            <a:r>
              <a:rPr lang="en-GB" dirty="0" err="1" smtClean="0">
                <a:solidFill>
                  <a:schemeClr val="tx1"/>
                </a:solidFill>
              </a:rPr>
              <a:t>Ghizlane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Lafdi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2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0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4608512" cy="261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899592" y="3789040"/>
            <a:ext cx="7704856" cy="2952328"/>
          </a:xfrm>
          <a:prstGeom prst="wedgeEllipseCallout">
            <a:avLst>
              <a:gd name="adj1" fmla="val -6628"/>
              <a:gd name="adj2" fmla="val -10402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MA" sz="3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وَأَنْتَ, أَيْنَ تَسْكُن؟</a:t>
            </a:r>
            <a:endParaRPr lang="en-GB" sz="3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3200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3600" b="1" dirty="0" err="1">
                <a:solidFill>
                  <a:srgbClr val="7030A0"/>
                </a:solidFill>
                <a:latin typeface="+mj-lt"/>
                <a:ea typeface="Tahoma" pitchFamily="34" charset="0"/>
                <a:cs typeface="Tahoma" pitchFamily="34" charset="0"/>
              </a:rPr>
              <a:t>w</a:t>
            </a:r>
            <a:r>
              <a:rPr lang="en-GB" sz="3600" b="1" dirty="0" err="1" smtClean="0">
                <a:solidFill>
                  <a:srgbClr val="7030A0"/>
                </a:solidFill>
                <a:latin typeface="+mj-lt"/>
                <a:ea typeface="Tahoma" pitchFamily="34" charset="0"/>
                <a:cs typeface="Tahoma" pitchFamily="34" charset="0"/>
              </a:rPr>
              <a:t>a</a:t>
            </a:r>
            <a:r>
              <a:rPr lang="en-GB" sz="3600" b="1" dirty="0" smtClean="0">
                <a:solidFill>
                  <a:srgbClr val="7030A0"/>
                </a:solidFill>
                <a:latin typeface="+mj-lt"/>
                <a:ea typeface="Tahoma" pitchFamily="34" charset="0"/>
                <a:cs typeface="Tahoma" pitchFamily="34" charset="0"/>
              </a:rPr>
              <a:t> anta, </a:t>
            </a:r>
            <a:r>
              <a:rPr lang="en-GB" sz="3600" b="1" dirty="0" err="1" smtClean="0">
                <a:solidFill>
                  <a:srgbClr val="7030A0"/>
                </a:solidFill>
                <a:latin typeface="+mj-lt"/>
                <a:ea typeface="Tahoma" pitchFamily="34" charset="0"/>
                <a:cs typeface="Tahoma" pitchFamily="34" charset="0"/>
              </a:rPr>
              <a:t>ayna</a:t>
            </a:r>
            <a:r>
              <a:rPr lang="en-GB" sz="3600" b="1" dirty="0" smtClean="0">
                <a:solidFill>
                  <a:srgbClr val="7030A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GB" sz="3600" b="1" dirty="0" err="1" smtClean="0">
                <a:solidFill>
                  <a:srgbClr val="7030A0"/>
                </a:solidFill>
                <a:latin typeface="+mj-lt"/>
                <a:ea typeface="Tahoma" pitchFamily="34" charset="0"/>
                <a:cs typeface="Tahoma" pitchFamily="34" charset="0"/>
              </a:rPr>
              <a:t>taskun</a:t>
            </a:r>
            <a:r>
              <a:rPr lang="en-GB" sz="3600" b="1" dirty="0" smtClean="0">
                <a:solidFill>
                  <a:srgbClr val="7030A0"/>
                </a:solidFill>
                <a:latin typeface="+mj-lt"/>
                <a:ea typeface="Tahoma" pitchFamily="34" charset="0"/>
                <a:cs typeface="Tahoma" pitchFamily="34" charset="0"/>
              </a:rPr>
              <a:t>?</a:t>
            </a:r>
          </a:p>
          <a:p>
            <a:pPr algn="ctr"/>
            <a:endParaRPr lang="en-GB" sz="3200" dirty="0">
              <a:latin typeface="+mj-lt"/>
              <a:ea typeface="Tahoma" pitchFamily="34" charset="0"/>
              <a:cs typeface="Tahoma" pitchFamily="34" charset="0"/>
            </a:endParaRPr>
          </a:p>
          <a:p>
            <a:pPr algn="ctr"/>
            <a:endParaRPr lang="en-GB" sz="32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08134" y="6558805"/>
            <a:ext cx="2895600" cy="365125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By </a:t>
            </a:r>
            <a:r>
              <a:rPr lang="en-GB" dirty="0" err="1" smtClean="0">
                <a:solidFill>
                  <a:schemeClr val="tx1"/>
                </a:solidFill>
              </a:rPr>
              <a:t>Ghizlane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Lafdi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2029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dirty="0" smtClean="0"/>
              <a:t>  </a:t>
            </a:r>
            <a:r>
              <a:rPr lang="ar-MA" sz="4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مَنْزِلِي</a:t>
            </a:r>
            <a:r>
              <a:rPr lang="en-GB" sz="4000" dirty="0" smtClean="0"/>
              <a:t>=  </a:t>
            </a:r>
            <a:r>
              <a:rPr lang="en-GB" sz="4000" b="1" dirty="0" err="1" smtClean="0">
                <a:solidFill>
                  <a:srgbClr val="0070C0"/>
                </a:solidFill>
              </a:rPr>
              <a:t>manzilii</a:t>
            </a:r>
            <a:r>
              <a:rPr lang="en-GB" sz="4000" dirty="0" smtClean="0">
                <a:solidFill>
                  <a:srgbClr val="0070C0"/>
                </a:solidFill>
              </a:rPr>
              <a:t> </a:t>
            </a:r>
            <a:r>
              <a:rPr lang="en-GB" sz="4000" dirty="0" smtClean="0"/>
              <a:t>= my house </a:t>
            </a:r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85162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f</a:t>
            </a:r>
            <a:r>
              <a:rPr lang="en-GB" sz="32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ii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GB" sz="32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manzilii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GB" sz="32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hunaaka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… </a:t>
            </a:r>
            <a:r>
              <a:rPr lang="en-GB" sz="3200" dirty="0" smtClean="0">
                <a:latin typeface="Comic Sans MS" pitchFamily="66" charset="0"/>
              </a:rPr>
              <a:t>= in my house there is…</a:t>
            </a:r>
            <a:endParaRPr lang="en-GB" sz="32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2483768" cy="162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4" y="3534193"/>
            <a:ext cx="2448272" cy="153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4" y="5478226"/>
            <a:ext cx="2520280" cy="153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43808" y="1844824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32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غُرْفَةُ الْجُلُوس</a:t>
            </a:r>
            <a:r>
              <a:rPr lang="en-GB" sz="3200" dirty="0" smtClean="0"/>
              <a:t>= </a:t>
            </a:r>
            <a:r>
              <a:rPr lang="en-GB" sz="3200" b="1" dirty="0" err="1" smtClean="0">
                <a:solidFill>
                  <a:srgbClr val="0070C0"/>
                </a:solidFill>
              </a:rPr>
              <a:t>ghurfatu</a:t>
            </a:r>
            <a:r>
              <a:rPr lang="en-GB" sz="3200" b="1" dirty="0" smtClean="0">
                <a:solidFill>
                  <a:srgbClr val="0070C0"/>
                </a:solidFill>
              </a:rPr>
              <a:t> (a)</a:t>
            </a:r>
            <a:r>
              <a:rPr lang="en-GB" sz="3200" b="1" dirty="0" err="1" smtClean="0">
                <a:solidFill>
                  <a:srgbClr val="0070C0"/>
                </a:solidFill>
              </a:rPr>
              <a:t>ljuluus</a:t>
            </a:r>
            <a:endParaRPr lang="en-GB" sz="3200" b="1" dirty="0" smtClean="0">
              <a:solidFill>
                <a:srgbClr val="0070C0"/>
              </a:solidFill>
            </a:endParaRPr>
          </a:p>
          <a:p>
            <a:r>
              <a:rPr lang="en-GB" sz="3200" i="1" dirty="0" smtClean="0"/>
              <a:t>Sitting room </a:t>
            </a:r>
            <a:endParaRPr lang="en-GB" sz="3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3645024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 </a:t>
            </a:r>
            <a:r>
              <a:rPr lang="ar-MA" sz="32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غُرْفَةُ الطَّعَام</a:t>
            </a:r>
            <a:r>
              <a:rPr lang="en-GB" sz="3200" dirty="0" smtClean="0"/>
              <a:t>= </a:t>
            </a:r>
            <a:r>
              <a:rPr lang="en-GB" sz="3200" b="1" dirty="0" err="1" smtClean="0">
                <a:solidFill>
                  <a:srgbClr val="0070C0"/>
                </a:solidFill>
              </a:rPr>
              <a:t>ghurfatu</a:t>
            </a:r>
            <a:r>
              <a:rPr lang="en-GB" sz="3200" b="1" dirty="0" smtClean="0">
                <a:solidFill>
                  <a:srgbClr val="0070C0"/>
                </a:solidFill>
              </a:rPr>
              <a:t> (a)TTa3aam</a:t>
            </a:r>
          </a:p>
          <a:p>
            <a:r>
              <a:rPr lang="en-GB" sz="3200" i="1" dirty="0" smtClean="0"/>
              <a:t>Dinning room </a:t>
            </a:r>
            <a:endParaRPr lang="en-GB" sz="3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699792" y="5733256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32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غُرْفَةُ النَّوْم</a:t>
            </a:r>
            <a:r>
              <a:rPr lang="en-GB" sz="3200" dirty="0" smtClean="0"/>
              <a:t>= </a:t>
            </a:r>
            <a:r>
              <a:rPr lang="en-GB" sz="3200" b="1" dirty="0" err="1" smtClean="0">
                <a:solidFill>
                  <a:srgbClr val="0070C0"/>
                </a:solidFill>
              </a:rPr>
              <a:t>ghurfatu</a:t>
            </a:r>
            <a:r>
              <a:rPr lang="en-GB" sz="3200" b="1" dirty="0" smtClean="0">
                <a:solidFill>
                  <a:srgbClr val="0070C0"/>
                </a:solidFill>
              </a:rPr>
              <a:t> (a)</a:t>
            </a:r>
            <a:r>
              <a:rPr lang="en-GB" sz="3200" b="1" dirty="0" err="1" smtClean="0">
                <a:solidFill>
                  <a:srgbClr val="0070C0"/>
                </a:solidFill>
              </a:rPr>
              <a:t>nnawm</a:t>
            </a:r>
            <a:endParaRPr lang="en-GB" sz="3200" b="1" dirty="0" smtClean="0">
              <a:solidFill>
                <a:srgbClr val="0070C0"/>
              </a:solidFill>
            </a:endParaRPr>
          </a:p>
          <a:p>
            <a:r>
              <a:rPr lang="en-GB" sz="3200" i="1" dirty="0" smtClean="0"/>
              <a:t>Bedroom </a:t>
            </a:r>
            <a:endParaRPr lang="en-GB" sz="3200" i="1" dirty="0"/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40027" y="1947691"/>
            <a:ext cx="503973" cy="503973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40027" y="3680594"/>
            <a:ext cx="520824" cy="520824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91211" y="5852859"/>
            <a:ext cx="448816" cy="448816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420344" y="6492875"/>
            <a:ext cx="2895600" cy="365125"/>
          </a:xfrm>
        </p:spPr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By Ghizlane Lafdi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4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6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3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727</Words>
  <Application>Microsoft Office PowerPoint</Application>
  <PresentationFormat>On-screen Show (4:3)</PresentationFormat>
  <Paragraphs>786</Paragraphs>
  <Slides>20</Slides>
  <Notes>1</Notes>
  <HiddenSlides>0</HiddenSlides>
  <MMClips>30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ghizlane laptop</dc:creator>
  <cp:lastModifiedBy>ghizlane laptop</cp:lastModifiedBy>
  <cp:revision>55</cp:revision>
  <dcterms:created xsi:type="dcterms:W3CDTF">2012-07-04T19:42:59Z</dcterms:created>
  <dcterms:modified xsi:type="dcterms:W3CDTF">2012-07-05T16:13:11Z</dcterms:modified>
</cp:coreProperties>
</file>